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2" r:id="rId3"/>
    <p:sldId id="264" r:id="rId4"/>
    <p:sldId id="275" r:id="rId5"/>
    <p:sldId id="278" r:id="rId6"/>
    <p:sldId id="280" r:id="rId7"/>
    <p:sldId id="281" r:id="rId8"/>
    <p:sldId id="284" r:id="rId9"/>
    <p:sldId id="293" r:id="rId10"/>
    <p:sldId id="269" r:id="rId11"/>
    <p:sldId id="271" r:id="rId12"/>
    <p:sldId id="262" r:id="rId13"/>
    <p:sldId id="260" r:id="rId14"/>
    <p:sldId id="286" r:id="rId15"/>
    <p:sldId id="294" r:id="rId16"/>
    <p:sldId id="29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41" autoAdjust="0"/>
  </p:normalViewPr>
  <p:slideViewPr>
    <p:cSldViewPr snapToGrid="0">
      <p:cViewPr varScale="1">
        <p:scale>
          <a:sx n="59" d="100"/>
          <a:sy n="59" d="100"/>
        </p:scale>
        <p:origin x="264" y="64"/>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4.xml"/><Relationship Id="rId3" Type="http://schemas.openxmlformats.org/officeDocument/2006/relationships/slide" Target="slides/slide3.xml"/><Relationship Id="rId7" Type="http://schemas.openxmlformats.org/officeDocument/2006/relationships/slide" Target="slides/slide7.xml"/><Relationship Id="rId12" Type="http://schemas.openxmlformats.org/officeDocument/2006/relationships/slide" Target="slides/slide13.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2.xml"/><Relationship Id="rId5" Type="http://schemas.openxmlformats.org/officeDocument/2006/relationships/slide" Target="slides/slide5.xml"/><Relationship Id="rId10" Type="http://schemas.openxmlformats.org/officeDocument/2006/relationships/slide" Target="slides/slide11.xml"/><Relationship Id="rId4" Type="http://schemas.openxmlformats.org/officeDocument/2006/relationships/slide" Target="slides/slide4.xml"/><Relationship Id="rId9"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dia Anani" userId="4ba711696d96ba3f" providerId="LiveId" clId="{F1995DE4-08A9-4CB8-A31B-593B5EFB5AC3}"/>
    <pc:docChg chg="undo custSel addSld delSld modSld">
      <pc:chgData name="Nadia Anani" userId="4ba711696d96ba3f" providerId="LiveId" clId="{F1995DE4-08A9-4CB8-A31B-593B5EFB5AC3}" dt="2024-12-16T05:56:52.017" v="33" actId="20577"/>
      <pc:docMkLst>
        <pc:docMk/>
      </pc:docMkLst>
      <pc:sldChg chg="modSp mod">
        <pc:chgData name="Nadia Anani" userId="4ba711696d96ba3f" providerId="LiveId" clId="{F1995DE4-08A9-4CB8-A31B-593B5EFB5AC3}" dt="2024-12-16T05:56:34.773" v="26" actId="255"/>
        <pc:sldMkLst>
          <pc:docMk/>
          <pc:sldMk cId="3153226304" sldId="275"/>
        </pc:sldMkLst>
        <pc:spChg chg="mod">
          <ac:chgData name="Nadia Anani" userId="4ba711696d96ba3f" providerId="LiveId" clId="{F1995DE4-08A9-4CB8-A31B-593B5EFB5AC3}" dt="2024-12-16T05:56:34.773" v="26" actId="255"/>
          <ac:spMkLst>
            <pc:docMk/>
            <pc:sldMk cId="3153226304" sldId="275"/>
            <ac:spMk id="4" creationId="{CBE6D666-2CF2-4F32-840E-3B8C454AF52E}"/>
          </ac:spMkLst>
        </pc:spChg>
      </pc:sldChg>
      <pc:sldChg chg="modSp mod">
        <pc:chgData name="Nadia Anani" userId="4ba711696d96ba3f" providerId="LiveId" clId="{F1995DE4-08A9-4CB8-A31B-593B5EFB5AC3}" dt="2024-12-16T05:56:52.017" v="33" actId="20577"/>
        <pc:sldMkLst>
          <pc:docMk/>
          <pc:sldMk cId="1035285245" sldId="280"/>
        </pc:sldMkLst>
        <pc:spChg chg="mod">
          <ac:chgData name="Nadia Anani" userId="4ba711696d96ba3f" providerId="LiveId" clId="{F1995DE4-08A9-4CB8-A31B-593B5EFB5AC3}" dt="2024-12-16T05:56:52.017" v="33" actId="20577"/>
          <ac:spMkLst>
            <pc:docMk/>
            <pc:sldMk cId="1035285245" sldId="280"/>
            <ac:spMk id="4" creationId="{5A44A34A-CAB1-3482-16C9-979714542C22}"/>
          </ac:spMkLst>
        </pc:spChg>
      </pc:sldChg>
      <pc:sldChg chg="modSp mod">
        <pc:chgData name="Nadia Anani" userId="4ba711696d96ba3f" providerId="LiveId" clId="{F1995DE4-08A9-4CB8-A31B-593B5EFB5AC3}" dt="2024-12-16T05:54:00.166" v="20" actId="255"/>
        <pc:sldMkLst>
          <pc:docMk/>
          <pc:sldMk cId="2085313831" sldId="282"/>
        </pc:sldMkLst>
        <pc:spChg chg="mod">
          <ac:chgData name="Nadia Anani" userId="4ba711696d96ba3f" providerId="LiveId" clId="{F1995DE4-08A9-4CB8-A31B-593B5EFB5AC3}" dt="2024-12-16T05:54:00.166" v="20" actId="255"/>
          <ac:spMkLst>
            <pc:docMk/>
            <pc:sldMk cId="2085313831" sldId="282"/>
            <ac:spMk id="2" creationId="{98BB37E0-6AA1-5652-0418-8FD9F8DEC20B}"/>
          </ac:spMkLst>
        </pc:spChg>
      </pc:sldChg>
      <pc:sldChg chg="del">
        <pc:chgData name="Nadia Anani" userId="4ba711696d96ba3f" providerId="LiveId" clId="{F1995DE4-08A9-4CB8-A31B-593B5EFB5AC3}" dt="2024-12-16T05:47:47.613" v="5" actId="47"/>
        <pc:sldMkLst>
          <pc:docMk/>
          <pc:sldMk cId="1540225957" sldId="291"/>
        </pc:sldMkLst>
      </pc:sldChg>
      <pc:sldChg chg="modSp add mod">
        <pc:chgData name="Nadia Anani" userId="4ba711696d96ba3f" providerId="LiveId" clId="{F1995DE4-08A9-4CB8-A31B-593B5EFB5AC3}" dt="2024-12-16T05:47:21.676" v="4" actId="255"/>
        <pc:sldMkLst>
          <pc:docMk/>
          <pc:sldMk cId="84477141" sldId="294"/>
        </pc:sldMkLst>
        <pc:spChg chg="mod">
          <ac:chgData name="Nadia Anani" userId="4ba711696d96ba3f" providerId="LiveId" clId="{F1995DE4-08A9-4CB8-A31B-593B5EFB5AC3}" dt="2024-12-16T05:47:21.676" v="4" actId="255"/>
          <ac:spMkLst>
            <pc:docMk/>
            <pc:sldMk cId="84477141" sldId="294"/>
            <ac:spMk id="3" creationId="{62518B3C-4727-6D81-DB54-119225A4E8E2}"/>
          </ac:spMkLst>
        </pc:spChg>
      </pc:sldChg>
    </pc:docChg>
  </pc:docChgLst>
  <pc:docChgLst>
    <pc:chgData name="Nadia Anani" userId="4ba711696d96ba3f" providerId="LiveId" clId="{6CDAD781-351F-4F09-8395-F572170C6A73}"/>
    <pc:docChg chg="modSld">
      <pc:chgData name="Nadia Anani" userId="4ba711696d96ba3f" providerId="LiveId" clId="{6CDAD781-351F-4F09-8395-F572170C6A73}" dt="2024-12-29T13:58:48.485" v="15" actId="20577"/>
      <pc:docMkLst>
        <pc:docMk/>
      </pc:docMkLst>
      <pc:sldChg chg="modSp mod">
        <pc:chgData name="Nadia Anani" userId="4ba711696d96ba3f" providerId="LiveId" clId="{6CDAD781-351F-4F09-8395-F572170C6A73}" dt="2024-12-29T13:55:33.161" v="0" actId="20577"/>
        <pc:sldMkLst>
          <pc:docMk/>
          <pc:sldMk cId="3290175101" sldId="281"/>
        </pc:sldMkLst>
        <pc:spChg chg="mod">
          <ac:chgData name="Nadia Anani" userId="4ba711696d96ba3f" providerId="LiveId" clId="{6CDAD781-351F-4F09-8395-F572170C6A73}" dt="2024-12-29T13:55:33.161" v="0" actId="20577"/>
          <ac:spMkLst>
            <pc:docMk/>
            <pc:sldMk cId="3290175101" sldId="281"/>
            <ac:spMk id="4" creationId="{A0DD3DD3-CD99-4ED7-BA37-15771E11D4A2}"/>
          </ac:spMkLst>
        </pc:spChg>
      </pc:sldChg>
      <pc:sldChg chg="modSp mod">
        <pc:chgData name="Nadia Anani" userId="4ba711696d96ba3f" providerId="LiveId" clId="{6CDAD781-351F-4F09-8395-F572170C6A73}" dt="2024-12-29T13:58:48.485" v="15" actId="20577"/>
        <pc:sldMkLst>
          <pc:docMk/>
          <pc:sldMk cId="2731172703" sldId="286"/>
        </pc:sldMkLst>
        <pc:spChg chg="mod">
          <ac:chgData name="Nadia Anani" userId="4ba711696d96ba3f" providerId="LiveId" clId="{6CDAD781-351F-4F09-8395-F572170C6A73}" dt="2024-12-29T13:58:48.485" v="15" actId="20577"/>
          <ac:spMkLst>
            <pc:docMk/>
            <pc:sldMk cId="2731172703" sldId="286"/>
            <ac:spMk id="3" creationId="{B5C0DF98-3C1A-A644-A629-3DB136327B1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C2E2B1-BF2D-4D4F-B8A9-2F4A16B1CB3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430BF36-1331-4C7B-AAE0-BC5DEE14D7A3}">
      <dgm:prSet phldrT="[Text]" custT="1"/>
      <dgm:spPr/>
      <dgm:t>
        <a:bodyPr/>
        <a:lstStyle/>
        <a:p>
          <a:pPr marL="0" lvl="0" indent="0" algn="ctr" defTabSz="1066800">
            <a:lnSpc>
              <a:spcPct val="90000"/>
            </a:lnSpc>
            <a:spcBef>
              <a:spcPct val="0"/>
            </a:spcBef>
            <a:spcAft>
              <a:spcPct val="35000"/>
            </a:spcAft>
            <a:buNone/>
          </a:pPr>
          <a:r>
            <a:rPr lang="ar-SA" sz="2400" kern="1200" dirty="0">
              <a:solidFill>
                <a:prstClr val="white"/>
              </a:solidFill>
              <a:latin typeface="Calibri" panose="020F0502020204030204"/>
              <a:ea typeface="+mn-ea"/>
              <a:cs typeface="Arial" panose="020B0604020202020204" pitchFamily="34" charset="0"/>
            </a:rPr>
            <a:t>الشركة المساهمة </a:t>
          </a:r>
          <a:r>
            <a:rPr lang="ar-JO" sz="2400" kern="1200" dirty="0">
              <a:solidFill>
                <a:prstClr val="white"/>
              </a:solidFill>
              <a:latin typeface="Calibri" panose="020F0502020204030204"/>
              <a:ea typeface="+mn-ea"/>
              <a:cs typeface="Arial" panose="020B0604020202020204" pitchFamily="34" charset="0"/>
            </a:rPr>
            <a:t>العامة</a:t>
          </a:r>
          <a:endParaRPr lang="en-US" sz="2400" kern="1200" dirty="0">
            <a:solidFill>
              <a:prstClr val="white"/>
            </a:solidFill>
            <a:latin typeface="Calibri" panose="020F0502020204030204"/>
            <a:ea typeface="+mn-ea"/>
            <a:cs typeface="Arial" panose="020B0604020202020204" pitchFamily="34" charset="0"/>
          </a:endParaRPr>
        </a:p>
      </dgm:t>
    </dgm:pt>
    <dgm:pt modelId="{EDB06E36-1178-4E12-90D4-5E6C2DF99768}" type="parTrans" cxnId="{C3E7B191-3F56-428A-8431-07FDDB502A62}">
      <dgm:prSet/>
      <dgm:spPr/>
      <dgm:t>
        <a:bodyPr/>
        <a:lstStyle/>
        <a:p>
          <a:endParaRPr lang="en-US"/>
        </a:p>
      </dgm:t>
    </dgm:pt>
    <dgm:pt modelId="{D259B2ED-8241-479D-B88D-7DA85651EF7E}" type="sibTrans" cxnId="{C3E7B191-3F56-428A-8431-07FDDB502A62}">
      <dgm:prSet/>
      <dgm:spPr/>
      <dgm:t>
        <a:bodyPr/>
        <a:lstStyle/>
        <a:p>
          <a:endParaRPr lang="en-US"/>
        </a:p>
      </dgm:t>
    </dgm:pt>
    <dgm:pt modelId="{7C684DD6-7C70-41E0-B23C-606D50D5C8C9}">
      <dgm:prSet phldrT="[Text]" custT="1"/>
      <dgm:spPr/>
      <dgm:t>
        <a:bodyPr/>
        <a:lstStyle/>
        <a:p>
          <a:pPr rtl="1"/>
          <a:r>
            <a:rPr lang="ar-SA" sz="2200" dirty="0">
              <a:effectLst/>
              <a:latin typeface="Calibri" panose="020F0502020204030204" pitchFamily="34" charset="0"/>
              <a:ea typeface="Calibri" panose="020F0502020204030204" pitchFamily="34" charset="0"/>
              <a:cs typeface="Arial" panose="020B0604020202020204" pitchFamily="34" charset="0"/>
            </a:rPr>
            <a:t>مجلس ادارة ل</a:t>
          </a:r>
          <a:r>
            <a:rPr lang="ar-SA" sz="2200" u="sng" dirty="0">
              <a:effectLst/>
              <a:latin typeface="Calibri" panose="020F0502020204030204" pitchFamily="34" charset="0"/>
              <a:ea typeface="Calibri" panose="020F0502020204030204" pitchFamily="34" charset="0"/>
              <a:cs typeface="Arial" panose="020B0604020202020204" pitchFamily="34" charset="0"/>
            </a:rPr>
            <a:t>ا يقل عدد</a:t>
          </a:r>
          <a:r>
            <a:rPr lang="ar-JO" sz="2200" u="sng" dirty="0">
              <a:effectLst/>
              <a:latin typeface="Calibri" panose="020F0502020204030204" pitchFamily="34" charset="0"/>
              <a:ea typeface="Calibri" panose="020F0502020204030204" pitchFamily="34" charset="0"/>
              <a:cs typeface="Arial" panose="020B0604020202020204" pitchFamily="34" charset="0"/>
            </a:rPr>
            <a:t> </a:t>
          </a:r>
          <a:r>
            <a:rPr lang="ar-SA" sz="2200" u="sng" dirty="0">
              <a:effectLst/>
              <a:latin typeface="Calibri" panose="020F0502020204030204" pitchFamily="34" charset="0"/>
              <a:ea typeface="Calibri" panose="020F0502020204030204" pitchFamily="34" charset="0"/>
              <a:cs typeface="Arial" panose="020B0604020202020204" pitchFamily="34" charset="0"/>
            </a:rPr>
            <a:t>اعضائه عن ثلاثة اشخاص</a:t>
          </a:r>
          <a:r>
            <a:rPr lang="ar-JO" sz="2200" u="sng" dirty="0">
              <a:effectLst/>
              <a:latin typeface="Calibri" panose="020F0502020204030204" pitchFamily="34" charset="0"/>
              <a:ea typeface="Calibri" panose="020F0502020204030204" pitchFamily="34" charset="0"/>
              <a:cs typeface="Arial" panose="020B0604020202020204" pitchFamily="34" charset="0"/>
            </a:rPr>
            <a:t> </a:t>
          </a:r>
          <a:r>
            <a:rPr lang="ar-SA" sz="2200" u="sng" dirty="0">
              <a:effectLst/>
              <a:latin typeface="Calibri" panose="020F0502020204030204" pitchFamily="34" charset="0"/>
              <a:ea typeface="Calibri" panose="020F0502020204030204" pitchFamily="34" charset="0"/>
              <a:cs typeface="Arial" panose="020B0604020202020204" pitchFamily="34" charset="0"/>
            </a:rPr>
            <a:t>ولا</a:t>
          </a:r>
          <a:r>
            <a:rPr lang="ar-JO" sz="2200" u="sng" dirty="0">
              <a:effectLst/>
              <a:latin typeface="Calibri" panose="020F0502020204030204" pitchFamily="34" charset="0"/>
              <a:ea typeface="Calibri" panose="020F0502020204030204" pitchFamily="34" charset="0"/>
              <a:cs typeface="Arial" panose="020B0604020202020204" pitchFamily="34" charset="0"/>
            </a:rPr>
            <a:t> </a:t>
          </a:r>
          <a:r>
            <a:rPr lang="ar-SA" sz="2200" u="sng" dirty="0">
              <a:effectLst/>
              <a:latin typeface="Calibri" panose="020F0502020204030204" pitchFamily="34" charset="0"/>
              <a:ea typeface="Calibri" panose="020F0502020204030204" pitchFamily="34" charset="0"/>
              <a:cs typeface="Arial" panose="020B0604020202020204" pitchFamily="34" charset="0"/>
            </a:rPr>
            <a:t>يزيد على ثلاثة عشر شخصاً</a:t>
          </a:r>
          <a:r>
            <a:rPr lang="ar-JO" sz="2200" u="sng" dirty="0">
              <a:effectLst/>
              <a:latin typeface="Calibri" panose="020F0502020204030204" pitchFamily="34" charset="0"/>
              <a:ea typeface="Calibri" panose="020F0502020204030204" pitchFamily="34" charset="0"/>
              <a:cs typeface="Arial" panose="020B0604020202020204" pitchFamily="34" charset="0"/>
            </a:rPr>
            <a:t> </a:t>
          </a:r>
          <a:r>
            <a:rPr lang="ar-JO" sz="2200" u="none" dirty="0">
              <a:effectLst/>
              <a:latin typeface="Calibri" panose="020F0502020204030204" pitchFamily="34" charset="0"/>
              <a:ea typeface="Calibri" panose="020F0502020204030204" pitchFamily="34" charset="0"/>
              <a:cs typeface="Arial" panose="020B0604020202020204" pitchFamily="34" charset="0"/>
            </a:rPr>
            <a:t>و</a:t>
          </a:r>
          <a:r>
            <a:rPr lang="ar-JO" sz="2200" u="none" dirty="0">
              <a:solidFill>
                <a:srgbClr val="2F2F2F"/>
              </a:solidFill>
              <a:effectLst/>
              <a:latin typeface="GE_SS_TEXT_LIGHT"/>
              <a:ea typeface="Calibri" panose="020F0502020204030204" pitchFamily="34" charset="0"/>
              <a:cs typeface="Arial" panose="020B0604020202020204" pitchFamily="34" charset="0"/>
            </a:rPr>
            <a:t>لا يشترط وجود المرأة </a:t>
          </a:r>
          <a:endParaRPr lang="en-US" sz="2200" dirty="0"/>
        </a:p>
      </dgm:t>
    </dgm:pt>
    <dgm:pt modelId="{E231FDEC-C76D-4FCD-945A-24F1DF9C4510}" type="parTrans" cxnId="{70B94D82-B334-4D06-9324-D13079592C9B}">
      <dgm:prSet/>
      <dgm:spPr/>
      <dgm:t>
        <a:bodyPr/>
        <a:lstStyle/>
        <a:p>
          <a:endParaRPr lang="en-US"/>
        </a:p>
      </dgm:t>
    </dgm:pt>
    <dgm:pt modelId="{142BA7D1-208C-4B29-B757-02AE55E176D0}" type="sibTrans" cxnId="{70B94D82-B334-4D06-9324-D13079592C9B}">
      <dgm:prSet/>
      <dgm:spPr/>
      <dgm:t>
        <a:bodyPr/>
        <a:lstStyle/>
        <a:p>
          <a:endParaRPr lang="en-US"/>
        </a:p>
      </dgm:t>
    </dgm:pt>
    <dgm:pt modelId="{35F13C1C-2258-410E-9971-0E8B8CFC48FA}">
      <dgm:prSet phldrT="[Text]" custT="1"/>
      <dgm:spPr/>
      <dgm:t>
        <a:bodyPr/>
        <a:lstStyle/>
        <a:p>
          <a:pPr marL="0" lvl="0" indent="0" algn="ctr" defTabSz="1066800">
            <a:lnSpc>
              <a:spcPct val="90000"/>
            </a:lnSpc>
            <a:spcBef>
              <a:spcPct val="0"/>
            </a:spcBef>
            <a:spcAft>
              <a:spcPct val="35000"/>
            </a:spcAft>
            <a:buNone/>
          </a:pPr>
          <a:r>
            <a:rPr lang="ar-SA" sz="2400" kern="1200" dirty="0">
              <a:solidFill>
                <a:prstClr val="white"/>
              </a:solidFill>
              <a:latin typeface="Calibri" panose="020F0502020204030204"/>
              <a:ea typeface="+mn-ea"/>
              <a:cs typeface="Arial" panose="020B0604020202020204" pitchFamily="34" charset="0"/>
            </a:rPr>
            <a:t>الشركة المساهمة الخاصة</a:t>
          </a:r>
          <a:endParaRPr lang="en-US" sz="2400" kern="1200" dirty="0">
            <a:solidFill>
              <a:prstClr val="white"/>
            </a:solidFill>
            <a:latin typeface="Calibri" panose="020F0502020204030204"/>
            <a:ea typeface="+mn-ea"/>
            <a:cs typeface="Arial" panose="020B0604020202020204" pitchFamily="34" charset="0"/>
          </a:endParaRPr>
        </a:p>
      </dgm:t>
    </dgm:pt>
    <dgm:pt modelId="{556F4F12-075F-43A2-9313-BB7775FB8BA0}" type="parTrans" cxnId="{3D8811A9-6019-472C-9B91-39BDAA284C58}">
      <dgm:prSet/>
      <dgm:spPr/>
      <dgm:t>
        <a:bodyPr/>
        <a:lstStyle/>
        <a:p>
          <a:endParaRPr lang="en-US"/>
        </a:p>
      </dgm:t>
    </dgm:pt>
    <dgm:pt modelId="{63F754A6-8B0F-479F-BF14-97067AB97EB1}" type="sibTrans" cxnId="{3D8811A9-6019-472C-9B91-39BDAA284C58}">
      <dgm:prSet/>
      <dgm:spPr/>
      <dgm:t>
        <a:bodyPr/>
        <a:lstStyle/>
        <a:p>
          <a:endParaRPr lang="en-US"/>
        </a:p>
      </dgm:t>
    </dgm:pt>
    <dgm:pt modelId="{84CF1021-F181-4FFB-BCFB-EF663C1B4200}">
      <dgm:prSet phldrT="[Text]" custT="1"/>
      <dgm:spPr/>
      <dgm:t>
        <a:bodyPr/>
        <a:lstStyle/>
        <a:p>
          <a:pPr rtl="1"/>
          <a:r>
            <a:rPr lang="ar-SA" sz="2200" dirty="0">
              <a:solidFill>
                <a:srgbClr val="2F2F2F"/>
              </a:solidFill>
              <a:effectLst/>
              <a:latin typeface="GE_SS_TEXT_LIGHT"/>
              <a:ea typeface="Calibri" panose="020F0502020204030204" pitchFamily="34" charset="0"/>
              <a:cs typeface="Arial" panose="020B0604020202020204" pitchFamily="34" charset="0"/>
            </a:rPr>
            <a:t>يحدد النظام الاساسي للشركة</a:t>
          </a:r>
          <a:r>
            <a:rPr lang="ar-JO" sz="2200" dirty="0">
              <a:solidFill>
                <a:srgbClr val="2F2F2F"/>
              </a:solidFill>
              <a:effectLst/>
              <a:latin typeface="GE_SS_TEXT_LIGHT"/>
              <a:ea typeface="Calibri" panose="020F0502020204030204" pitchFamily="34" charset="0"/>
              <a:cs typeface="Arial" panose="020B0604020202020204" pitchFamily="34" charset="0"/>
            </a:rPr>
            <a:t> ولا يشترط وجود المرأة </a:t>
          </a:r>
          <a:endParaRPr lang="en-US" sz="2200" dirty="0"/>
        </a:p>
      </dgm:t>
    </dgm:pt>
    <dgm:pt modelId="{7578E4E5-E955-40E3-A10B-A4B2A8DAE56D}" type="parTrans" cxnId="{D7929386-3DE4-4730-8791-A7142D268EB7}">
      <dgm:prSet/>
      <dgm:spPr/>
      <dgm:t>
        <a:bodyPr/>
        <a:lstStyle/>
        <a:p>
          <a:endParaRPr lang="en-US"/>
        </a:p>
      </dgm:t>
    </dgm:pt>
    <dgm:pt modelId="{31BED8FC-BEA2-49FB-A949-4589853DF205}" type="sibTrans" cxnId="{D7929386-3DE4-4730-8791-A7142D268EB7}">
      <dgm:prSet/>
      <dgm:spPr/>
      <dgm:t>
        <a:bodyPr/>
        <a:lstStyle/>
        <a:p>
          <a:endParaRPr lang="en-US"/>
        </a:p>
      </dgm:t>
    </dgm:pt>
    <dgm:pt modelId="{017E2FB9-DCC9-4D5A-A5D5-9C0A29062DF2}">
      <dgm:prSet phldrT="[Text]" custT="1"/>
      <dgm:spPr/>
      <dgm:t>
        <a:bodyPr/>
        <a:lstStyle/>
        <a:p>
          <a:r>
            <a:rPr lang="ar-JO" sz="2400" dirty="0"/>
            <a:t>الشركة ذات المسؤولية المحدودة </a:t>
          </a:r>
          <a:endParaRPr lang="en-US" sz="2400" dirty="0"/>
        </a:p>
      </dgm:t>
    </dgm:pt>
    <dgm:pt modelId="{742B82D7-D36C-4E9A-A66C-1904D9CBCE6E}" type="parTrans" cxnId="{FB82C3ED-FFAF-4EFA-9B85-2559313B5F6E}">
      <dgm:prSet/>
      <dgm:spPr/>
      <dgm:t>
        <a:bodyPr/>
        <a:lstStyle/>
        <a:p>
          <a:endParaRPr lang="en-US"/>
        </a:p>
      </dgm:t>
    </dgm:pt>
    <dgm:pt modelId="{8509BF73-6AA7-4B0D-8A67-1B3B714794B7}" type="sibTrans" cxnId="{FB82C3ED-FFAF-4EFA-9B85-2559313B5F6E}">
      <dgm:prSet/>
      <dgm:spPr/>
      <dgm:t>
        <a:bodyPr/>
        <a:lstStyle/>
        <a:p>
          <a:endParaRPr lang="en-US"/>
        </a:p>
      </dgm:t>
    </dgm:pt>
    <dgm:pt modelId="{B600264F-5D3A-4A55-A8E0-C127228B94BB}">
      <dgm:prSet phldrT="[Text]" custT="1"/>
      <dgm:spPr/>
      <dgm:t>
        <a:bodyPr/>
        <a:lstStyle/>
        <a:p>
          <a:pPr rtl="1"/>
          <a:r>
            <a:rPr lang="ar-SA" sz="2200" dirty="0">
              <a:solidFill>
                <a:srgbClr val="2F2F2F"/>
              </a:solidFill>
              <a:effectLst/>
              <a:latin typeface="GE_SS_TEXT_LIGHT"/>
              <a:ea typeface="Calibri" panose="020F0502020204030204" pitchFamily="34" charset="0"/>
              <a:cs typeface="Arial" panose="020B0604020202020204" pitchFamily="34" charset="0"/>
            </a:rPr>
            <a:t>مدير او هيئة مديرين </a:t>
          </a:r>
          <a:r>
            <a:rPr lang="ar-SA" sz="2200" u="sng" dirty="0">
              <a:solidFill>
                <a:srgbClr val="2F2F2F"/>
              </a:solidFill>
              <a:effectLst/>
              <a:latin typeface="GE_SS_TEXT_LIGHT"/>
              <a:ea typeface="Calibri" panose="020F0502020204030204" pitchFamily="34" charset="0"/>
              <a:cs typeface="Arial" panose="020B0604020202020204" pitchFamily="34" charset="0"/>
            </a:rPr>
            <a:t>لا يقل</a:t>
          </a:r>
          <a:r>
            <a:rPr lang="ar-JO" sz="2200" u="sng" dirty="0">
              <a:solidFill>
                <a:srgbClr val="2F2F2F"/>
              </a:solidFill>
              <a:effectLst/>
              <a:latin typeface="GE_SS_TEXT_LIGHT"/>
              <a:ea typeface="Calibri" panose="020F0502020204030204" pitchFamily="34" charset="0"/>
              <a:cs typeface="Arial" panose="020B0604020202020204" pitchFamily="34" charset="0"/>
            </a:rPr>
            <a:t> </a:t>
          </a:r>
          <a:r>
            <a:rPr lang="ar-SA" sz="2200" u="sng" dirty="0">
              <a:solidFill>
                <a:srgbClr val="2F2F2F"/>
              </a:solidFill>
              <a:effectLst/>
              <a:latin typeface="GE_SS_TEXT_LIGHT"/>
              <a:ea typeface="Calibri" panose="020F0502020204030204" pitchFamily="34" charset="0"/>
              <a:cs typeface="Arial" panose="020B0604020202020204" pitchFamily="34" charset="0"/>
            </a:rPr>
            <a:t>عدد اعضائها عن اثنين ولا</a:t>
          </a:r>
          <a:r>
            <a:rPr lang="ar-JO" sz="2200" u="sng" dirty="0">
              <a:solidFill>
                <a:srgbClr val="2F2F2F"/>
              </a:solidFill>
              <a:effectLst/>
              <a:latin typeface="GE_SS_TEXT_LIGHT"/>
              <a:ea typeface="Calibri" panose="020F0502020204030204" pitchFamily="34" charset="0"/>
              <a:cs typeface="Arial" panose="020B0604020202020204" pitchFamily="34" charset="0"/>
            </a:rPr>
            <a:t> </a:t>
          </a:r>
          <a:r>
            <a:rPr lang="ar-SA" sz="2200" u="sng" dirty="0">
              <a:solidFill>
                <a:srgbClr val="2F2F2F"/>
              </a:solidFill>
              <a:effectLst/>
              <a:latin typeface="GE_SS_TEXT_LIGHT"/>
              <a:ea typeface="Calibri" panose="020F0502020204030204" pitchFamily="34" charset="0"/>
              <a:cs typeface="Arial" panose="020B0604020202020204" pitchFamily="34" charset="0"/>
            </a:rPr>
            <a:t>يزيد على سبعة</a:t>
          </a:r>
          <a:r>
            <a:rPr lang="ar-JO" sz="2200" u="none" dirty="0">
              <a:solidFill>
                <a:srgbClr val="2F2F2F"/>
              </a:solidFill>
              <a:effectLst/>
              <a:latin typeface="GE_SS_TEXT_LIGHT"/>
              <a:ea typeface="Calibri" panose="020F0502020204030204" pitchFamily="34" charset="0"/>
              <a:cs typeface="Arial" panose="020B0604020202020204" pitchFamily="34" charset="0"/>
            </a:rPr>
            <a:t> ولا يشترط وجود المرأة </a:t>
          </a:r>
          <a:endParaRPr lang="en-US" sz="2200" dirty="0"/>
        </a:p>
      </dgm:t>
    </dgm:pt>
    <dgm:pt modelId="{EBF0ABF8-B022-4C26-8400-7AAF423A7C85}" type="parTrans" cxnId="{8F8A142B-5EA9-48B1-AC0A-56168045905B}">
      <dgm:prSet/>
      <dgm:spPr/>
      <dgm:t>
        <a:bodyPr/>
        <a:lstStyle/>
        <a:p>
          <a:endParaRPr lang="en-US"/>
        </a:p>
      </dgm:t>
    </dgm:pt>
    <dgm:pt modelId="{FB69AFA2-EA5D-470C-8C44-BAC7083F15E0}" type="sibTrans" cxnId="{8F8A142B-5EA9-48B1-AC0A-56168045905B}">
      <dgm:prSet/>
      <dgm:spPr/>
      <dgm:t>
        <a:bodyPr/>
        <a:lstStyle/>
        <a:p>
          <a:endParaRPr lang="en-US"/>
        </a:p>
      </dgm:t>
    </dgm:pt>
    <dgm:pt modelId="{09837210-0E41-43EF-9308-31A1946D2FD2}">
      <dgm:prSet/>
      <dgm:spPr/>
      <dgm:t>
        <a:bodyPr/>
        <a:lstStyle/>
        <a:p>
          <a:pPr rtl="1"/>
          <a:endParaRPr lang="en-US" sz="2300" dirty="0">
            <a:solidFill>
              <a:srgbClr val="2F2F2F"/>
            </a:solidFill>
            <a:effectLst/>
            <a:latin typeface="GE_SS_TEXT_LIGHT"/>
            <a:ea typeface="Calibri" panose="020F0502020204030204" pitchFamily="34" charset="0"/>
            <a:cs typeface="Arial" panose="020B0604020202020204" pitchFamily="34" charset="0"/>
          </a:endParaRPr>
        </a:p>
      </dgm:t>
    </dgm:pt>
    <dgm:pt modelId="{09640026-CB41-432B-AC4F-F3F046A34DC2}" type="parTrans" cxnId="{7134A690-7749-489F-9F98-84E0942A8F10}">
      <dgm:prSet/>
      <dgm:spPr/>
      <dgm:t>
        <a:bodyPr/>
        <a:lstStyle/>
        <a:p>
          <a:endParaRPr lang="en-US"/>
        </a:p>
      </dgm:t>
    </dgm:pt>
    <dgm:pt modelId="{D57EF3A1-F4AE-4D9B-9CB4-ECE1EC525474}" type="sibTrans" cxnId="{7134A690-7749-489F-9F98-84E0942A8F10}">
      <dgm:prSet/>
      <dgm:spPr/>
      <dgm:t>
        <a:bodyPr/>
        <a:lstStyle/>
        <a:p>
          <a:endParaRPr lang="en-US"/>
        </a:p>
      </dgm:t>
    </dgm:pt>
    <dgm:pt modelId="{40CC69B8-D76D-4538-BC70-BA24BCCEFA9D}" type="pres">
      <dgm:prSet presAssocID="{ACC2E2B1-BF2D-4D4F-B8A9-2F4A16B1CB35}" presName="Name0" presStyleCnt="0">
        <dgm:presLayoutVars>
          <dgm:dir/>
          <dgm:animLvl val="lvl"/>
          <dgm:resizeHandles val="exact"/>
        </dgm:presLayoutVars>
      </dgm:prSet>
      <dgm:spPr/>
    </dgm:pt>
    <dgm:pt modelId="{F6F91FDC-8DB4-400D-A8EB-4D21BCC82E3C}" type="pres">
      <dgm:prSet presAssocID="{F430BF36-1331-4C7B-AAE0-BC5DEE14D7A3}" presName="composite" presStyleCnt="0"/>
      <dgm:spPr/>
    </dgm:pt>
    <dgm:pt modelId="{7172C9E5-E1B2-43C5-92D2-645A37FB807C}" type="pres">
      <dgm:prSet presAssocID="{F430BF36-1331-4C7B-AAE0-BC5DEE14D7A3}" presName="parTx" presStyleLbl="alignNode1" presStyleIdx="0" presStyleCnt="3">
        <dgm:presLayoutVars>
          <dgm:chMax val="0"/>
          <dgm:chPref val="0"/>
          <dgm:bulletEnabled val="1"/>
        </dgm:presLayoutVars>
      </dgm:prSet>
      <dgm:spPr/>
    </dgm:pt>
    <dgm:pt modelId="{AAA80627-FA6A-4BAD-9194-21945246A416}" type="pres">
      <dgm:prSet presAssocID="{F430BF36-1331-4C7B-AAE0-BC5DEE14D7A3}" presName="desTx" presStyleLbl="alignAccFollowNode1" presStyleIdx="0" presStyleCnt="3">
        <dgm:presLayoutVars>
          <dgm:bulletEnabled val="1"/>
        </dgm:presLayoutVars>
      </dgm:prSet>
      <dgm:spPr/>
    </dgm:pt>
    <dgm:pt modelId="{2F862E0F-DF63-4AD8-BC20-F51C597D2BEB}" type="pres">
      <dgm:prSet presAssocID="{D259B2ED-8241-479D-B88D-7DA85651EF7E}" presName="space" presStyleCnt="0"/>
      <dgm:spPr/>
    </dgm:pt>
    <dgm:pt modelId="{E0D3FAF9-0230-456B-AB50-60A1E54D98AD}" type="pres">
      <dgm:prSet presAssocID="{35F13C1C-2258-410E-9971-0E8B8CFC48FA}" presName="composite" presStyleCnt="0"/>
      <dgm:spPr/>
    </dgm:pt>
    <dgm:pt modelId="{5481D03D-0DF0-451F-98D0-15124A257906}" type="pres">
      <dgm:prSet presAssocID="{35F13C1C-2258-410E-9971-0E8B8CFC48FA}" presName="parTx" presStyleLbl="alignNode1" presStyleIdx="1" presStyleCnt="3">
        <dgm:presLayoutVars>
          <dgm:chMax val="0"/>
          <dgm:chPref val="0"/>
          <dgm:bulletEnabled val="1"/>
        </dgm:presLayoutVars>
      </dgm:prSet>
      <dgm:spPr/>
    </dgm:pt>
    <dgm:pt modelId="{83334FC1-DA9A-488D-AAD1-3CA2696C9EC0}" type="pres">
      <dgm:prSet presAssocID="{35F13C1C-2258-410E-9971-0E8B8CFC48FA}" presName="desTx" presStyleLbl="alignAccFollowNode1" presStyleIdx="1" presStyleCnt="3">
        <dgm:presLayoutVars>
          <dgm:bulletEnabled val="1"/>
        </dgm:presLayoutVars>
      </dgm:prSet>
      <dgm:spPr/>
    </dgm:pt>
    <dgm:pt modelId="{E77F18B8-F49E-417D-A37A-9E273C1901DA}" type="pres">
      <dgm:prSet presAssocID="{63F754A6-8B0F-479F-BF14-97067AB97EB1}" presName="space" presStyleCnt="0"/>
      <dgm:spPr/>
    </dgm:pt>
    <dgm:pt modelId="{4FC27BF6-D5A6-4F32-BB79-D0EEA7ECCC7B}" type="pres">
      <dgm:prSet presAssocID="{017E2FB9-DCC9-4D5A-A5D5-9C0A29062DF2}" presName="composite" presStyleCnt="0"/>
      <dgm:spPr/>
    </dgm:pt>
    <dgm:pt modelId="{31D73E9A-1D36-4C23-AA91-3EC7824CB529}" type="pres">
      <dgm:prSet presAssocID="{017E2FB9-DCC9-4D5A-A5D5-9C0A29062DF2}" presName="parTx" presStyleLbl="alignNode1" presStyleIdx="2" presStyleCnt="3">
        <dgm:presLayoutVars>
          <dgm:chMax val="0"/>
          <dgm:chPref val="0"/>
          <dgm:bulletEnabled val="1"/>
        </dgm:presLayoutVars>
      </dgm:prSet>
      <dgm:spPr/>
    </dgm:pt>
    <dgm:pt modelId="{9B6D85DC-E2E5-4B58-B393-4198FE89F12C}" type="pres">
      <dgm:prSet presAssocID="{017E2FB9-DCC9-4D5A-A5D5-9C0A29062DF2}" presName="desTx" presStyleLbl="alignAccFollowNode1" presStyleIdx="2" presStyleCnt="3" custScaleY="100752" custLinFactNeighborX="103">
        <dgm:presLayoutVars>
          <dgm:bulletEnabled val="1"/>
        </dgm:presLayoutVars>
      </dgm:prSet>
      <dgm:spPr/>
    </dgm:pt>
  </dgm:ptLst>
  <dgm:cxnLst>
    <dgm:cxn modelId="{84FEB301-0F97-45F0-92F8-C12E81A3D6BC}" type="presOf" srcId="{35F13C1C-2258-410E-9971-0E8B8CFC48FA}" destId="{5481D03D-0DF0-451F-98D0-15124A257906}" srcOrd="0" destOrd="0" presId="urn:microsoft.com/office/officeart/2005/8/layout/hList1"/>
    <dgm:cxn modelId="{C7CEFF0C-63BE-4961-8A32-6358220ADBA2}" type="presOf" srcId="{09837210-0E41-43EF-9308-31A1946D2FD2}" destId="{83334FC1-DA9A-488D-AAD1-3CA2696C9EC0}" srcOrd="0" destOrd="1" presId="urn:microsoft.com/office/officeart/2005/8/layout/hList1"/>
    <dgm:cxn modelId="{F09F840D-89B4-4A20-AC89-6ADBD48A0A16}" type="presOf" srcId="{017E2FB9-DCC9-4D5A-A5D5-9C0A29062DF2}" destId="{31D73E9A-1D36-4C23-AA91-3EC7824CB529}" srcOrd="0" destOrd="0" presId="urn:microsoft.com/office/officeart/2005/8/layout/hList1"/>
    <dgm:cxn modelId="{8F8A142B-5EA9-48B1-AC0A-56168045905B}" srcId="{017E2FB9-DCC9-4D5A-A5D5-9C0A29062DF2}" destId="{B600264F-5D3A-4A55-A8E0-C127228B94BB}" srcOrd="0" destOrd="0" parTransId="{EBF0ABF8-B022-4C26-8400-7AAF423A7C85}" sibTransId="{FB69AFA2-EA5D-470C-8C44-BAC7083F15E0}"/>
    <dgm:cxn modelId="{64F72149-AB6F-44EE-A499-BA1F20D39019}" type="presOf" srcId="{B600264F-5D3A-4A55-A8E0-C127228B94BB}" destId="{9B6D85DC-E2E5-4B58-B393-4198FE89F12C}" srcOrd="0" destOrd="0" presId="urn:microsoft.com/office/officeart/2005/8/layout/hList1"/>
    <dgm:cxn modelId="{4CA2327D-6930-4CBF-B175-C31869F3A488}" type="presOf" srcId="{84CF1021-F181-4FFB-BCFB-EF663C1B4200}" destId="{83334FC1-DA9A-488D-AAD1-3CA2696C9EC0}" srcOrd="0" destOrd="0" presId="urn:microsoft.com/office/officeart/2005/8/layout/hList1"/>
    <dgm:cxn modelId="{0696D47E-F072-4CF5-934B-49D13180F093}" type="presOf" srcId="{F430BF36-1331-4C7B-AAE0-BC5DEE14D7A3}" destId="{7172C9E5-E1B2-43C5-92D2-645A37FB807C}" srcOrd="0" destOrd="0" presId="urn:microsoft.com/office/officeart/2005/8/layout/hList1"/>
    <dgm:cxn modelId="{70B94D82-B334-4D06-9324-D13079592C9B}" srcId="{F430BF36-1331-4C7B-AAE0-BC5DEE14D7A3}" destId="{7C684DD6-7C70-41E0-B23C-606D50D5C8C9}" srcOrd="0" destOrd="0" parTransId="{E231FDEC-C76D-4FCD-945A-24F1DF9C4510}" sibTransId="{142BA7D1-208C-4B29-B757-02AE55E176D0}"/>
    <dgm:cxn modelId="{D7929386-3DE4-4730-8791-A7142D268EB7}" srcId="{35F13C1C-2258-410E-9971-0E8B8CFC48FA}" destId="{84CF1021-F181-4FFB-BCFB-EF663C1B4200}" srcOrd="0" destOrd="0" parTransId="{7578E4E5-E955-40E3-A10B-A4B2A8DAE56D}" sibTransId="{31BED8FC-BEA2-49FB-A949-4589853DF205}"/>
    <dgm:cxn modelId="{2E2A2587-3EDE-4E57-A745-E96E1EBBF90B}" type="presOf" srcId="{7C684DD6-7C70-41E0-B23C-606D50D5C8C9}" destId="{AAA80627-FA6A-4BAD-9194-21945246A416}" srcOrd="0" destOrd="0" presId="urn:microsoft.com/office/officeart/2005/8/layout/hList1"/>
    <dgm:cxn modelId="{7134A690-7749-489F-9F98-84E0942A8F10}" srcId="{35F13C1C-2258-410E-9971-0E8B8CFC48FA}" destId="{09837210-0E41-43EF-9308-31A1946D2FD2}" srcOrd="1" destOrd="0" parTransId="{09640026-CB41-432B-AC4F-F3F046A34DC2}" sibTransId="{D57EF3A1-F4AE-4D9B-9CB4-ECE1EC525474}"/>
    <dgm:cxn modelId="{C3E7B191-3F56-428A-8431-07FDDB502A62}" srcId="{ACC2E2B1-BF2D-4D4F-B8A9-2F4A16B1CB35}" destId="{F430BF36-1331-4C7B-AAE0-BC5DEE14D7A3}" srcOrd="0" destOrd="0" parTransId="{EDB06E36-1178-4E12-90D4-5E6C2DF99768}" sibTransId="{D259B2ED-8241-479D-B88D-7DA85651EF7E}"/>
    <dgm:cxn modelId="{3D8811A9-6019-472C-9B91-39BDAA284C58}" srcId="{ACC2E2B1-BF2D-4D4F-B8A9-2F4A16B1CB35}" destId="{35F13C1C-2258-410E-9971-0E8B8CFC48FA}" srcOrd="1" destOrd="0" parTransId="{556F4F12-075F-43A2-9313-BB7775FB8BA0}" sibTransId="{63F754A6-8B0F-479F-BF14-97067AB97EB1}"/>
    <dgm:cxn modelId="{DA1D75C5-BAE1-4C71-9846-39F26462B79E}" type="presOf" srcId="{ACC2E2B1-BF2D-4D4F-B8A9-2F4A16B1CB35}" destId="{40CC69B8-D76D-4538-BC70-BA24BCCEFA9D}" srcOrd="0" destOrd="0" presId="urn:microsoft.com/office/officeart/2005/8/layout/hList1"/>
    <dgm:cxn modelId="{FB82C3ED-FFAF-4EFA-9B85-2559313B5F6E}" srcId="{ACC2E2B1-BF2D-4D4F-B8A9-2F4A16B1CB35}" destId="{017E2FB9-DCC9-4D5A-A5D5-9C0A29062DF2}" srcOrd="2" destOrd="0" parTransId="{742B82D7-D36C-4E9A-A66C-1904D9CBCE6E}" sibTransId="{8509BF73-6AA7-4B0D-8A67-1B3B714794B7}"/>
    <dgm:cxn modelId="{2B07F15C-E4DB-4F56-AC17-70E25826B973}" type="presParOf" srcId="{40CC69B8-D76D-4538-BC70-BA24BCCEFA9D}" destId="{F6F91FDC-8DB4-400D-A8EB-4D21BCC82E3C}" srcOrd="0" destOrd="0" presId="urn:microsoft.com/office/officeart/2005/8/layout/hList1"/>
    <dgm:cxn modelId="{5F5A2B82-3E2E-4228-9288-599513ABF50C}" type="presParOf" srcId="{F6F91FDC-8DB4-400D-A8EB-4D21BCC82E3C}" destId="{7172C9E5-E1B2-43C5-92D2-645A37FB807C}" srcOrd="0" destOrd="0" presId="urn:microsoft.com/office/officeart/2005/8/layout/hList1"/>
    <dgm:cxn modelId="{D970B7B9-6B6C-4AA3-8ACD-42508AFECA69}" type="presParOf" srcId="{F6F91FDC-8DB4-400D-A8EB-4D21BCC82E3C}" destId="{AAA80627-FA6A-4BAD-9194-21945246A416}" srcOrd="1" destOrd="0" presId="urn:microsoft.com/office/officeart/2005/8/layout/hList1"/>
    <dgm:cxn modelId="{8743BF6F-E6C9-40F0-BA26-CCFC9B10CC7E}" type="presParOf" srcId="{40CC69B8-D76D-4538-BC70-BA24BCCEFA9D}" destId="{2F862E0F-DF63-4AD8-BC20-F51C597D2BEB}" srcOrd="1" destOrd="0" presId="urn:microsoft.com/office/officeart/2005/8/layout/hList1"/>
    <dgm:cxn modelId="{47C3907D-B0C5-4E33-AB65-6A63C08487E8}" type="presParOf" srcId="{40CC69B8-D76D-4538-BC70-BA24BCCEFA9D}" destId="{E0D3FAF9-0230-456B-AB50-60A1E54D98AD}" srcOrd="2" destOrd="0" presId="urn:microsoft.com/office/officeart/2005/8/layout/hList1"/>
    <dgm:cxn modelId="{7A834DD0-D20A-4AD9-981D-CB590E7C65B8}" type="presParOf" srcId="{E0D3FAF9-0230-456B-AB50-60A1E54D98AD}" destId="{5481D03D-0DF0-451F-98D0-15124A257906}" srcOrd="0" destOrd="0" presId="urn:microsoft.com/office/officeart/2005/8/layout/hList1"/>
    <dgm:cxn modelId="{9B872B0D-CECF-40FD-9240-741B11959824}" type="presParOf" srcId="{E0D3FAF9-0230-456B-AB50-60A1E54D98AD}" destId="{83334FC1-DA9A-488D-AAD1-3CA2696C9EC0}" srcOrd="1" destOrd="0" presId="urn:microsoft.com/office/officeart/2005/8/layout/hList1"/>
    <dgm:cxn modelId="{EDDED738-32ED-4C9B-BC18-DEC2FF7F659F}" type="presParOf" srcId="{40CC69B8-D76D-4538-BC70-BA24BCCEFA9D}" destId="{E77F18B8-F49E-417D-A37A-9E273C1901DA}" srcOrd="3" destOrd="0" presId="urn:microsoft.com/office/officeart/2005/8/layout/hList1"/>
    <dgm:cxn modelId="{A2CA6270-DACC-436C-84A7-65F0980C6D08}" type="presParOf" srcId="{40CC69B8-D76D-4538-BC70-BA24BCCEFA9D}" destId="{4FC27BF6-D5A6-4F32-BB79-D0EEA7ECCC7B}" srcOrd="4" destOrd="0" presId="urn:microsoft.com/office/officeart/2005/8/layout/hList1"/>
    <dgm:cxn modelId="{44057878-9525-40D3-B1E6-C3E33CB916D0}" type="presParOf" srcId="{4FC27BF6-D5A6-4F32-BB79-D0EEA7ECCC7B}" destId="{31D73E9A-1D36-4C23-AA91-3EC7824CB529}" srcOrd="0" destOrd="0" presId="urn:microsoft.com/office/officeart/2005/8/layout/hList1"/>
    <dgm:cxn modelId="{5E4D9699-9F5C-4309-8530-F7FEB9627376}" type="presParOf" srcId="{4FC27BF6-D5A6-4F32-BB79-D0EEA7ECCC7B}" destId="{9B6D85DC-E2E5-4B58-B393-4198FE89F12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2C9E5-E1B2-43C5-92D2-645A37FB807C}">
      <dsp:nvSpPr>
        <dsp:cNvPr id="0" name=""/>
        <dsp:cNvSpPr/>
      </dsp:nvSpPr>
      <dsp:spPr>
        <a:xfrm>
          <a:off x="3340" y="13726"/>
          <a:ext cx="3257039" cy="130281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ar-SA" sz="2400" kern="1200" dirty="0">
              <a:solidFill>
                <a:prstClr val="white"/>
              </a:solidFill>
              <a:latin typeface="Calibri" panose="020F0502020204030204"/>
              <a:ea typeface="+mn-ea"/>
              <a:cs typeface="Arial" panose="020B0604020202020204" pitchFamily="34" charset="0"/>
            </a:rPr>
            <a:t>الشركة المساهمة </a:t>
          </a:r>
          <a:r>
            <a:rPr lang="ar-JO" sz="2400" kern="1200" dirty="0">
              <a:solidFill>
                <a:prstClr val="white"/>
              </a:solidFill>
              <a:latin typeface="Calibri" panose="020F0502020204030204"/>
              <a:ea typeface="+mn-ea"/>
              <a:cs typeface="Arial" panose="020B0604020202020204" pitchFamily="34" charset="0"/>
            </a:rPr>
            <a:t>العامة</a:t>
          </a:r>
          <a:endParaRPr lang="en-US" sz="2400" kern="1200" dirty="0">
            <a:solidFill>
              <a:prstClr val="white"/>
            </a:solidFill>
            <a:latin typeface="Calibri" panose="020F0502020204030204"/>
            <a:ea typeface="+mn-ea"/>
            <a:cs typeface="Arial" panose="020B0604020202020204" pitchFamily="34" charset="0"/>
          </a:endParaRPr>
        </a:p>
      </dsp:txBody>
      <dsp:txXfrm>
        <a:off x="3340" y="13726"/>
        <a:ext cx="3257039" cy="1302815"/>
      </dsp:txXfrm>
    </dsp:sp>
    <dsp:sp modelId="{AAA80627-FA6A-4BAD-9194-21945246A416}">
      <dsp:nvSpPr>
        <dsp:cNvPr id="0" name=""/>
        <dsp:cNvSpPr/>
      </dsp:nvSpPr>
      <dsp:spPr>
        <a:xfrm>
          <a:off x="3340" y="1316541"/>
          <a:ext cx="3257039" cy="25473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r" defTabSz="977900" rtl="1">
            <a:lnSpc>
              <a:spcPct val="90000"/>
            </a:lnSpc>
            <a:spcBef>
              <a:spcPct val="0"/>
            </a:spcBef>
            <a:spcAft>
              <a:spcPct val="15000"/>
            </a:spcAft>
            <a:buChar char="•"/>
          </a:pPr>
          <a:r>
            <a:rPr lang="ar-SA" sz="2200" kern="1200" dirty="0">
              <a:effectLst/>
              <a:latin typeface="Calibri" panose="020F0502020204030204" pitchFamily="34" charset="0"/>
              <a:ea typeface="Calibri" panose="020F0502020204030204" pitchFamily="34" charset="0"/>
              <a:cs typeface="Arial" panose="020B0604020202020204" pitchFamily="34" charset="0"/>
            </a:rPr>
            <a:t>مجلس ادارة ل</a:t>
          </a:r>
          <a:r>
            <a:rPr lang="ar-SA" sz="2200" u="sng" kern="1200" dirty="0">
              <a:effectLst/>
              <a:latin typeface="Calibri" panose="020F0502020204030204" pitchFamily="34" charset="0"/>
              <a:ea typeface="Calibri" panose="020F0502020204030204" pitchFamily="34" charset="0"/>
              <a:cs typeface="Arial" panose="020B0604020202020204" pitchFamily="34" charset="0"/>
            </a:rPr>
            <a:t>ا يقل عدد</a:t>
          </a:r>
          <a:r>
            <a:rPr lang="ar-JO" sz="2200" u="sng" kern="1200" dirty="0">
              <a:effectLst/>
              <a:latin typeface="Calibri" panose="020F0502020204030204" pitchFamily="34" charset="0"/>
              <a:ea typeface="Calibri" panose="020F0502020204030204" pitchFamily="34" charset="0"/>
              <a:cs typeface="Arial" panose="020B0604020202020204" pitchFamily="34" charset="0"/>
            </a:rPr>
            <a:t> </a:t>
          </a:r>
          <a:r>
            <a:rPr lang="ar-SA" sz="2200" u="sng" kern="1200" dirty="0">
              <a:effectLst/>
              <a:latin typeface="Calibri" panose="020F0502020204030204" pitchFamily="34" charset="0"/>
              <a:ea typeface="Calibri" panose="020F0502020204030204" pitchFamily="34" charset="0"/>
              <a:cs typeface="Arial" panose="020B0604020202020204" pitchFamily="34" charset="0"/>
            </a:rPr>
            <a:t>اعضائه عن ثلاثة اشخاص</a:t>
          </a:r>
          <a:r>
            <a:rPr lang="ar-JO" sz="2200" u="sng" kern="1200" dirty="0">
              <a:effectLst/>
              <a:latin typeface="Calibri" panose="020F0502020204030204" pitchFamily="34" charset="0"/>
              <a:ea typeface="Calibri" panose="020F0502020204030204" pitchFamily="34" charset="0"/>
              <a:cs typeface="Arial" panose="020B0604020202020204" pitchFamily="34" charset="0"/>
            </a:rPr>
            <a:t> </a:t>
          </a:r>
          <a:r>
            <a:rPr lang="ar-SA" sz="2200" u="sng" kern="1200" dirty="0">
              <a:effectLst/>
              <a:latin typeface="Calibri" panose="020F0502020204030204" pitchFamily="34" charset="0"/>
              <a:ea typeface="Calibri" panose="020F0502020204030204" pitchFamily="34" charset="0"/>
              <a:cs typeface="Arial" panose="020B0604020202020204" pitchFamily="34" charset="0"/>
            </a:rPr>
            <a:t>ولا</a:t>
          </a:r>
          <a:r>
            <a:rPr lang="ar-JO" sz="2200" u="sng" kern="1200" dirty="0">
              <a:effectLst/>
              <a:latin typeface="Calibri" panose="020F0502020204030204" pitchFamily="34" charset="0"/>
              <a:ea typeface="Calibri" panose="020F0502020204030204" pitchFamily="34" charset="0"/>
              <a:cs typeface="Arial" panose="020B0604020202020204" pitchFamily="34" charset="0"/>
            </a:rPr>
            <a:t> </a:t>
          </a:r>
          <a:r>
            <a:rPr lang="ar-SA" sz="2200" u="sng" kern="1200" dirty="0">
              <a:effectLst/>
              <a:latin typeface="Calibri" panose="020F0502020204030204" pitchFamily="34" charset="0"/>
              <a:ea typeface="Calibri" panose="020F0502020204030204" pitchFamily="34" charset="0"/>
              <a:cs typeface="Arial" panose="020B0604020202020204" pitchFamily="34" charset="0"/>
            </a:rPr>
            <a:t>يزيد على ثلاثة عشر شخصاً</a:t>
          </a:r>
          <a:r>
            <a:rPr lang="ar-JO" sz="2200" u="sng" kern="1200" dirty="0">
              <a:effectLst/>
              <a:latin typeface="Calibri" panose="020F0502020204030204" pitchFamily="34" charset="0"/>
              <a:ea typeface="Calibri" panose="020F0502020204030204" pitchFamily="34" charset="0"/>
              <a:cs typeface="Arial" panose="020B0604020202020204" pitchFamily="34" charset="0"/>
            </a:rPr>
            <a:t> </a:t>
          </a:r>
          <a:r>
            <a:rPr lang="ar-JO" sz="2200" u="none" kern="1200" dirty="0">
              <a:effectLst/>
              <a:latin typeface="Calibri" panose="020F0502020204030204" pitchFamily="34" charset="0"/>
              <a:ea typeface="Calibri" panose="020F0502020204030204" pitchFamily="34" charset="0"/>
              <a:cs typeface="Arial" panose="020B0604020202020204" pitchFamily="34" charset="0"/>
            </a:rPr>
            <a:t>و</a:t>
          </a:r>
          <a:r>
            <a:rPr lang="ar-JO" sz="2200" u="none" kern="1200" dirty="0">
              <a:solidFill>
                <a:srgbClr val="2F2F2F"/>
              </a:solidFill>
              <a:effectLst/>
              <a:latin typeface="GE_SS_TEXT_LIGHT"/>
              <a:ea typeface="Calibri" panose="020F0502020204030204" pitchFamily="34" charset="0"/>
              <a:cs typeface="Arial" panose="020B0604020202020204" pitchFamily="34" charset="0"/>
            </a:rPr>
            <a:t>لا يشترط وجود المرأة </a:t>
          </a:r>
          <a:endParaRPr lang="en-US" sz="2200" kern="1200" dirty="0"/>
        </a:p>
      </dsp:txBody>
      <dsp:txXfrm>
        <a:off x="3340" y="1316541"/>
        <a:ext cx="3257039" cy="2547360"/>
      </dsp:txXfrm>
    </dsp:sp>
    <dsp:sp modelId="{5481D03D-0DF0-451F-98D0-15124A257906}">
      <dsp:nvSpPr>
        <dsp:cNvPr id="0" name=""/>
        <dsp:cNvSpPr/>
      </dsp:nvSpPr>
      <dsp:spPr>
        <a:xfrm>
          <a:off x="3716365" y="13726"/>
          <a:ext cx="3257039" cy="130281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ar-SA" sz="2400" kern="1200" dirty="0">
              <a:solidFill>
                <a:prstClr val="white"/>
              </a:solidFill>
              <a:latin typeface="Calibri" panose="020F0502020204030204"/>
              <a:ea typeface="+mn-ea"/>
              <a:cs typeface="Arial" panose="020B0604020202020204" pitchFamily="34" charset="0"/>
            </a:rPr>
            <a:t>الشركة المساهمة الخاصة</a:t>
          </a:r>
          <a:endParaRPr lang="en-US" sz="2400" kern="1200" dirty="0">
            <a:solidFill>
              <a:prstClr val="white"/>
            </a:solidFill>
            <a:latin typeface="Calibri" panose="020F0502020204030204"/>
            <a:ea typeface="+mn-ea"/>
            <a:cs typeface="Arial" panose="020B0604020202020204" pitchFamily="34" charset="0"/>
          </a:endParaRPr>
        </a:p>
      </dsp:txBody>
      <dsp:txXfrm>
        <a:off x="3716365" y="13726"/>
        <a:ext cx="3257039" cy="1302815"/>
      </dsp:txXfrm>
    </dsp:sp>
    <dsp:sp modelId="{83334FC1-DA9A-488D-AAD1-3CA2696C9EC0}">
      <dsp:nvSpPr>
        <dsp:cNvPr id="0" name=""/>
        <dsp:cNvSpPr/>
      </dsp:nvSpPr>
      <dsp:spPr>
        <a:xfrm>
          <a:off x="3716365" y="1316541"/>
          <a:ext cx="3257039" cy="25473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r" defTabSz="977900" rtl="1">
            <a:lnSpc>
              <a:spcPct val="90000"/>
            </a:lnSpc>
            <a:spcBef>
              <a:spcPct val="0"/>
            </a:spcBef>
            <a:spcAft>
              <a:spcPct val="15000"/>
            </a:spcAft>
            <a:buChar char="•"/>
          </a:pPr>
          <a:r>
            <a:rPr lang="ar-SA" sz="2200" kern="1200" dirty="0">
              <a:solidFill>
                <a:srgbClr val="2F2F2F"/>
              </a:solidFill>
              <a:effectLst/>
              <a:latin typeface="GE_SS_TEXT_LIGHT"/>
              <a:ea typeface="Calibri" panose="020F0502020204030204" pitchFamily="34" charset="0"/>
              <a:cs typeface="Arial" panose="020B0604020202020204" pitchFamily="34" charset="0"/>
            </a:rPr>
            <a:t>يحدد النظام الاساسي للشركة</a:t>
          </a:r>
          <a:r>
            <a:rPr lang="ar-JO" sz="2200" kern="1200" dirty="0">
              <a:solidFill>
                <a:srgbClr val="2F2F2F"/>
              </a:solidFill>
              <a:effectLst/>
              <a:latin typeface="GE_SS_TEXT_LIGHT"/>
              <a:ea typeface="Calibri" panose="020F0502020204030204" pitchFamily="34" charset="0"/>
              <a:cs typeface="Arial" panose="020B0604020202020204" pitchFamily="34" charset="0"/>
            </a:rPr>
            <a:t> ولا يشترط وجود المرأة </a:t>
          </a:r>
          <a:endParaRPr lang="en-US" sz="2200" kern="1200" dirty="0"/>
        </a:p>
        <a:p>
          <a:pPr marL="228600" lvl="1" indent="-228600" algn="r" defTabSz="1022350" rtl="1">
            <a:lnSpc>
              <a:spcPct val="90000"/>
            </a:lnSpc>
            <a:spcBef>
              <a:spcPct val="0"/>
            </a:spcBef>
            <a:spcAft>
              <a:spcPct val="15000"/>
            </a:spcAft>
            <a:buChar char="•"/>
          </a:pPr>
          <a:endParaRPr lang="en-US" sz="2300" kern="1200" dirty="0">
            <a:solidFill>
              <a:srgbClr val="2F2F2F"/>
            </a:solidFill>
            <a:effectLst/>
            <a:latin typeface="GE_SS_TEXT_LIGHT"/>
            <a:ea typeface="Calibri" panose="020F0502020204030204" pitchFamily="34" charset="0"/>
            <a:cs typeface="Arial" panose="020B0604020202020204" pitchFamily="34" charset="0"/>
          </a:endParaRPr>
        </a:p>
      </dsp:txBody>
      <dsp:txXfrm>
        <a:off x="3716365" y="1316541"/>
        <a:ext cx="3257039" cy="2547360"/>
      </dsp:txXfrm>
    </dsp:sp>
    <dsp:sp modelId="{31D73E9A-1D36-4C23-AA91-3EC7824CB529}">
      <dsp:nvSpPr>
        <dsp:cNvPr id="0" name=""/>
        <dsp:cNvSpPr/>
      </dsp:nvSpPr>
      <dsp:spPr>
        <a:xfrm>
          <a:off x="7429390" y="8937"/>
          <a:ext cx="3257039" cy="130281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ar-JO" sz="2400" kern="1200" dirty="0"/>
            <a:t>الشركة ذات المسؤولية المحدودة </a:t>
          </a:r>
          <a:endParaRPr lang="en-US" sz="2400" kern="1200" dirty="0"/>
        </a:p>
      </dsp:txBody>
      <dsp:txXfrm>
        <a:off x="7429390" y="8937"/>
        <a:ext cx="3257039" cy="1302815"/>
      </dsp:txXfrm>
    </dsp:sp>
    <dsp:sp modelId="{9B6D85DC-E2E5-4B58-B393-4198FE89F12C}">
      <dsp:nvSpPr>
        <dsp:cNvPr id="0" name=""/>
        <dsp:cNvSpPr/>
      </dsp:nvSpPr>
      <dsp:spPr>
        <a:xfrm>
          <a:off x="7432731" y="1302174"/>
          <a:ext cx="3257039" cy="256651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r" defTabSz="977900" rtl="1">
            <a:lnSpc>
              <a:spcPct val="90000"/>
            </a:lnSpc>
            <a:spcBef>
              <a:spcPct val="0"/>
            </a:spcBef>
            <a:spcAft>
              <a:spcPct val="15000"/>
            </a:spcAft>
            <a:buChar char="•"/>
          </a:pPr>
          <a:r>
            <a:rPr lang="ar-SA" sz="2200" kern="1200" dirty="0">
              <a:solidFill>
                <a:srgbClr val="2F2F2F"/>
              </a:solidFill>
              <a:effectLst/>
              <a:latin typeface="GE_SS_TEXT_LIGHT"/>
              <a:ea typeface="Calibri" panose="020F0502020204030204" pitchFamily="34" charset="0"/>
              <a:cs typeface="Arial" panose="020B0604020202020204" pitchFamily="34" charset="0"/>
            </a:rPr>
            <a:t>مدير او هيئة مديرين </a:t>
          </a:r>
          <a:r>
            <a:rPr lang="ar-SA" sz="2200" u="sng" kern="1200" dirty="0">
              <a:solidFill>
                <a:srgbClr val="2F2F2F"/>
              </a:solidFill>
              <a:effectLst/>
              <a:latin typeface="GE_SS_TEXT_LIGHT"/>
              <a:ea typeface="Calibri" panose="020F0502020204030204" pitchFamily="34" charset="0"/>
              <a:cs typeface="Arial" panose="020B0604020202020204" pitchFamily="34" charset="0"/>
            </a:rPr>
            <a:t>لا يقل</a:t>
          </a:r>
          <a:r>
            <a:rPr lang="ar-JO" sz="2200" u="sng" kern="1200" dirty="0">
              <a:solidFill>
                <a:srgbClr val="2F2F2F"/>
              </a:solidFill>
              <a:effectLst/>
              <a:latin typeface="GE_SS_TEXT_LIGHT"/>
              <a:ea typeface="Calibri" panose="020F0502020204030204" pitchFamily="34" charset="0"/>
              <a:cs typeface="Arial" panose="020B0604020202020204" pitchFamily="34" charset="0"/>
            </a:rPr>
            <a:t> </a:t>
          </a:r>
          <a:r>
            <a:rPr lang="ar-SA" sz="2200" u="sng" kern="1200" dirty="0">
              <a:solidFill>
                <a:srgbClr val="2F2F2F"/>
              </a:solidFill>
              <a:effectLst/>
              <a:latin typeface="GE_SS_TEXT_LIGHT"/>
              <a:ea typeface="Calibri" panose="020F0502020204030204" pitchFamily="34" charset="0"/>
              <a:cs typeface="Arial" panose="020B0604020202020204" pitchFamily="34" charset="0"/>
            </a:rPr>
            <a:t>عدد اعضائها عن اثنين ولا</a:t>
          </a:r>
          <a:r>
            <a:rPr lang="ar-JO" sz="2200" u="sng" kern="1200" dirty="0">
              <a:solidFill>
                <a:srgbClr val="2F2F2F"/>
              </a:solidFill>
              <a:effectLst/>
              <a:latin typeface="GE_SS_TEXT_LIGHT"/>
              <a:ea typeface="Calibri" panose="020F0502020204030204" pitchFamily="34" charset="0"/>
              <a:cs typeface="Arial" panose="020B0604020202020204" pitchFamily="34" charset="0"/>
            </a:rPr>
            <a:t> </a:t>
          </a:r>
          <a:r>
            <a:rPr lang="ar-SA" sz="2200" u="sng" kern="1200" dirty="0">
              <a:solidFill>
                <a:srgbClr val="2F2F2F"/>
              </a:solidFill>
              <a:effectLst/>
              <a:latin typeface="GE_SS_TEXT_LIGHT"/>
              <a:ea typeface="Calibri" panose="020F0502020204030204" pitchFamily="34" charset="0"/>
              <a:cs typeface="Arial" panose="020B0604020202020204" pitchFamily="34" charset="0"/>
            </a:rPr>
            <a:t>يزيد على سبعة</a:t>
          </a:r>
          <a:r>
            <a:rPr lang="ar-JO" sz="2200" u="none" kern="1200" dirty="0">
              <a:solidFill>
                <a:srgbClr val="2F2F2F"/>
              </a:solidFill>
              <a:effectLst/>
              <a:latin typeface="GE_SS_TEXT_LIGHT"/>
              <a:ea typeface="Calibri" panose="020F0502020204030204" pitchFamily="34" charset="0"/>
              <a:cs typeface="Arial" panose="020B0604020202020204" pitchFamily="34" charset="0"/>
            </a:rPr>
            <a:t> ولا يشترط وجود المرأة </a:t>
          </a:r>
          <a:endParaRPr lang="en-US" sz="2200" kern="1200" dirty="0"/>
        </a:p>
      </dsp:txBody>
      <dsp:txXfrm>
        <a:off x="7432731" y="1302174"/>
        <a:ext cx="3257039" cy="256651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28"/>
            <a:ext cx="10363200" cy="1470025"/>
          </a:xfrm>
        </p:spPr>
        <p:txBody>
          <a:bodyPr/>
          <a:lstStyle/>
          <a:p>
            <a:r>
              <a:rPr lang="en-US"/>
              <a:t>Click to edit Master title style</a:t>
            </a:r>
            <a:endParaRPr lang="ar-SA"/>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ar-SA"/>
          </a:p>
        </p:txBody>
      </p:sp>
      <p:sp>
        <p:nvSpPr>
          <p:cNvPr id="4" name="عنصر نائب للتاريخ 3"/>
          <p:cNvSpPr>
            <a:spLocks noGrp="1"/>
          </p:cNvSpPr>
          <p:nvPr>
            <p:ph type="dt" sz="half" idx="10"/>
          </p:nvPr>
        </p:nvSpPr>
        <p:spPr>
          <a:xfrm>
            <a:off x="8737600" y="6356353"/>
            <a:ext cx="2844800" cy="365125"/>
          </a:xfrm>
          <a:prstGeom prst="rect">
            <a:avLst/>
          </a:prstGeom>
        </p:spPr>
        <p:txBody>
          <a:bodyPr/>
          <a:lstStyle/>
          <a:p>
            <a:fld id="{AC56FEDA-7847-4CA1-A89B-98274629CEA0}" type="datetimeFigureOut">
              <a:rPr lang="en-US" smtClean="0"/>
              <a:t>12/29/2024</a:t>
            </a:fld>
            <a:endParaRPr lang="en-US"/>
          </a:p>
        </p:txBody>
      </p:sp>
      <p:sp>
        <p:nvSpPr>
          <p:cNvPr id="5" name="عنصر نائب للتذييل 4"/>
          <p:cNvSpPr>
            <a:spLocks noGrp="1"/>
          </p:cNvSpPr>
          <p:nvPr>
            <p:ph type="ftr" sz="quarter" idx="11"/>
          </p:nvPr>
        </p:nvSpPr>
        <p:spPr>
          <a:xfrm>
            <a:off x="4165600" y="6356353"/>
            <a:ext cx="3860800" cy="365125"/>
          </a:xfrm>
          <a:prstGeom prst="rect">
            <a:avLst/>
          </a:prstGeom>
        </p:spPr>
        <p:txBody>
          <a:bodyPr/>
          <a:lstStyle/>
          <a:p>
            <a:endParaRPr lang="en-US"/>
          </a:p>
        </p:txBody>
      </p:sp>
      <p:sp>
        <p:nvSpPr>
          <p:cNvPr id="6" name="عنصر نائب لرقم الشريحة 5"/>
          <p:cNvSpPr>
            <a:spLocks noGrp="1"/>
          </p:cNvSpPr>
          <p:nvPr>
            <p:ph type="sldNum" sz="quarter" idx="12"/>
          </p:nvPr>
        </p:nvSpPr>
        <p:spPr/>
        <p:txBody>
          <a:bodyPr/>
          <a:lstStyle/>
          <a:p>
            <a:fld id="{B154933B-F3A3-4717-9BCF-46F266898591}" type="slidenum">
              <a:rPr lang="en-US" smtClean="0"/>
              <a:t>‹#›</a:t>
            </a:fld>
            <a:endParaRPr lang="en-US"/>
          </a:p>
        </p:txBody>
      </p:sp>
    </p:spTree>
    <p:custDataLst>
      <p:tags r:id="rId1"/>
    </p:custDataLst>
    <p:extLst>
      <p:ext uri="{BB962C8B-B14F-4D97-AF65-F5344CB8AC3E}">
        <p14:creationId xmlns:p14="http://schemas.microsoft.com/office/powerpoint/2010/main" val="2255054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a:t>Click to edit Master title style</a:t>
            </a:r>
            <a:endParaRPr lang="ar-SA"/>
          </a:p>
        </p:txBody>
      </p:sp>
      <p:sp>
        <p:nvSpPr>
          <p:cNvPr id="3" name="عنصر نائب للعنوان العمودي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عنصر نائب للتاريخ 3"/>
          <p:cNvSpPr>
            <a:spLocks noGrp="1"/>
          </p:cNvSpPr>
          <p:nvPr>
            <p:ph type="dt" sz="half" idx="10"/>
          </p:nvPr>
        </p:nvSpPr>
        <p:spPr>
          <a:xfrm>
            <a:off x="8737600" y="6356353"/>
            <a:ext cx="2844800" cy="365125"/>
          </a:xfrm>
          <a:prstGeom prst="rect">
            <a:avLst/>
          </a:prstGeom>
        </p:spPr>
        <p:txBody>
          <a:bodyPr/>
          <a:lstStyle/>
          <a:p>
            <a:fld id="{AC56FEDA-7847-4CA1-A89B-98274629CEA0}" type="datetimeFigureOut">
              <a:rPr lang="en-US" smtClean="0"/>
              <a:t>12/29/2024</a:t>
            </a:fld>
            <a:endParaRPr lang="en-US"/>
          </a:p>
        </p:txBody>
      </p:sp>
      <p:sp>
        <p:nvSpPr>
          <p:cNvPr id="5" name="عنصر نائب للتذييل 4"/>
          <p:cNvSpPr>
            <a:spLocks noGrp="1"/>
          </p:cNvSpPr>
          <p:nvPr>
            <p:ph type="ftr" sz="quarter" idx="11"/>
          </p:nvPr>
        </p:nvSpPr>
        <p:spPr>
          <a:xfrm>
            <a:off x="4165600" y="6356353"/>
            <a:ext cx="3860800" cy="365125"/>
          </a:xfrm>
          <a:prstGeom prst="rect">
            <a:avLst/>
          </a:prstGeom>
        </p:spPr>
        <p:txBody>
          <a:bodyPr/>
          <a:lstStyle/>
          <a:p>
            <a:endParaRPr lang="en-US"/>
          </a:p>
        </p:txBody>
      </p:sp>
      <p:sp>
        <p:nvSpPr>
          <p:cNvPr id="6" name="عنصر نائب لرقم الشريحة 5"/>
          <p:cNvSpPr>
            <a:spLocks noGrp="1"/>
          </p:cNvSpPr>
          <p:nvPr>
            <p:ph type="sldNum" sz="quarter" idx="12"/>
          </p:nvPr>
        </p:nvSpPr>
        <p:spPr/>
        <p:txBody>
          <a:bodyPr/>
          <a:lstStyle/>
          <a:p>
            <a:fld id="{B154933B-F3A3-4717-9BCF-46F266898591}" type="slidenum">
              <a:rPr lang="en-US" smtClean="0"/>
              <a:t>‹#›</a:t>
            </a:fld>
            <a:endParaRPr lang="en-US"/>
          </a:p>
        </p:txBody>
      </p:sp>
    </p:spTree>
    <p:extLst>
      <p:ext uri="{BB962C8B-B14F-4D97-AF65-F5344CB8AC3E}">
        <p14:creationId xmlns:p14="http://schemas.microsoft.com/office/powerpoint/2010/main" val="3616423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41"/>
            <a:ext cx="2743200" cy="5851525"/>
          </a:xfrm>
        </p:spPr>
        <p:txBody>
          <a:bodyPr vert="eaVert"/>
          <a:lstStyle/>
          <a:p>
            <a:r>
              <a:rPr lang="en-US"/>
              <a:t>Click to edit Master title style</a:t>
            </a:r>
            <a:endParaRPr lang="ar-SA"/>
          </a:p>
        </p:txBody>
      </p:sp>
      <p:sp>
        <p:nvSpPr>
          <p:cNvPr id="3" name="عنصر نائب للعنوان العمودي 2"/>
          <p:cNvSpPr>
            <a:spLocks noGrp="1"/>
          </p:cNvSpPr>
          <p:nvPr>
            <p:ph type="body" orient="vert" idx="1"/>
          </p:nvPr>
        </p:nvSpPr>
        <p:spPr>
          <a:xfrm>
            <a:off x="609600" y="274641"/>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عنصر نائب للتاريخ 3"/>
          <p:cNvSpPr>
            <a:spLocks noGrp="1"/>
          </p:cNvSpPr>
          <p:nvPr>
            <p:ph type="dt" sz="half" idx="10"/>
          </p:nvPr>
        </p:nvSpPr>
        <p:spPr>
          <a:xfrm>
            <a:off x="8737600" y="6356353"/>
            <a:ext cx="2844800" cy="365125"/>
          </a:xfrm>
          <a:prstGeom prst="rect">
            <a:avLst/>
          </a:prstGeom>
        </p:spPr>
        <p:txBody>
          <a:bodyPr/>
          <a:lstStyle/>
          <a:p>
            <a:fld id="{AC56FEDA-7847-4CA1-A89B-98274629CEA0}" type="datetimeFigureOut">
              <a:rPr lang="en-US" smtClean="0"/>
              <a:t>12/29/2024</a:t>
            </a:fld>
            <a:endParaRPr lang="en-US"/>
          </a:p>
        </p:txBody>
      </p:sp>
      <p:sp>
        <p:nvSpPr>
          <p:cNvPr id="5" name="عنصر نائب للتذييل 4"/>
          <p:cNvSpPr>
            <a:spLocks noGrp="1"/>
          </p:cNvSpPr>
          <p:nvPr>
            <p:ph type="ftr" sz="quarter" idx="11"/>
          </p:nvPr>
        </p:nvSpPr>
        <p:spPr>
          <a:xfrm>
            <a:off x="4165600" y="6356353"/>
            <a:ext cx="3860800" cy="365125"/>
          </a:xfrm>
          <a:prstGeom prst="rect">
            <a:avLst/>
          </a:prstGeom>
        </p:spPr>
        <p:txBody>
          <a:bodyPr/>
          <a:lstStyle/>
          <a:p>
            <a:endParaRPr lang="en-US"/>
          </a:p>
        </p:txBody>
      </p:sp>
      <p:sp>
        <p:nvSpPr>
          <p:cNvPr id="6" name="عنصر نائب لرقم الشريحة 5"/>
          <p:cNvSpPr>
            <a:spLocks noGrp="1"/>
          </p:cNvSpPr>
          <p:nvPr>
            <p:ph type="sldNum" sz="quarter" idx="12"/>
          </p:nvPr>
        </p:nvSpPr>
        <p:spPr/>
        <p:txBody>
          <a:bodyPr/>
          <a:lstStyle/>
          <a:p>
            <a:fld id="{B154933B-F3A3-4717-9BCF-46F266898591}" type="slidenum">
              <a:rPr lang="en-US" smtClean="0"/>
              <a:t>‹#›</a:t>
            </a:fld>
            <a:endParaRPr lang="en-US"/>
          </a:p>
        </p:txBody>
      </p:sp>
    </p:spTree>
    <p:extLst>
      <p:ext uri="{BB962C8B-B14F-4D97-AF65-F5344CB8AC3E}">
        <p14:creationId xmlns:p14="http://schemas.microsoft.com/office/powerpoint/2010/main" val="3454762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a:t>Click to edit Master title style</a:t>
            </a:r>
            <a:endParaRPr lang="ar-SA"/>
          </a:p>
        </p:txBody>
      </p:sp>
      <p:sp>
        <p:nvSpPr>
          <p:cNvPr id="3" name="عنصر نائب للمحتوى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عنصر نائب للتاريخ 3"/>
          <p:cNvSpPr>
            <a:spLocks noGrp="1"/>
          </p:cNvSpPr>
          <p:nvPr>
            <p:ph type="dt" sz="half" idx="10"/>
          </p:nvPr>
        </p:nvSpPr>
        <p:spPr>
          <a:xfrm>
            <a:off x="8737600" y="6356353"/>
            <a:ext cx="2844800" cy="365125"/>
          </a:xfrm>
          <a:prstGeom prst="rect">
            <a:avLst/>
          </a:prstGeom>
        </p:spPr>
        <p:txBody>
          <a:bodyPr/>
          <a:lstStyle/>
          <a:p>
            <a:fld id="{AC56FEDA-7847-4CA1-A89B-98274629CEA0}" type="datetimeFigureOut">
              <a:rPr lang="en-US" smtClean="0"/>
              <a:t>12/29/2024</a:t>
            </a:fld>
            <a:endParaRPr lang="en-US"/>
          </a:p>
        </p:txBody>
      </p:sp>
      <p:sp>
        <p:nvSpPr>
          <p:cNvPr id="5" name="عنصر نائب للتذييل 4"/>
          <p:cNvSpPr>
            <a:spLocks noGrp="1"/>
          </p:cNvSpPr>
          <p:nvPr>
            <p:ph type="ftr" sz="quarter" idx="11"/>
          </p:nvPr>
        </p:nvSpPr>
        <p:spPr>
          <a:xfrm>
            <a:off x="4165600" y="6356353"/>
            <a:ext cx="3860800" cy="365125"/>
          </a:xfrm>
          <a:prstGeom prst="rect">
            <a:avLst/>
          </a:prstGeom>
        </p:spPr>
        <p:txBody>
          <a:bodyPr/>
          <a:lstStyle/>
          <a:p>
            <a:endParaRPr lang="en-US"/>
          </a:p>
        </p:txBody>
      </p:sp>
      <p:sp>
        <p:nvSpPr>
          <p:cNvPr id="6" name="عنصر نائب لرقم الشريحة 5"/>
          <p:cNvSpPr>
            <a:spLocks noGrp="1"/>
          </p:cNvSpPr>
          <p:nvPr>
            <p:ph type="sldNum" sz="quarter" idx="12"/>
          </p:nvPr>
        </p:nvSpPr>
        <p:spPr/>
        <p:txBody>
          <a:bodyPr/>
          <a:lstStyle>
            <a:lvl1pPr>
              <a:defRPr>
                <a:latin typeface="Aileron Black" panose="00000A00000000000000" pitchFamily="50" charset="0"/>
              </a:defRPr>
            </a:lvl1pPr>
          </a:lstStyle>
          <a:p>
            <a:fld id="{B154933B-F3A3-4717-9BCF-46F266898591}" type="slidenum">
              <a:rPr lang="en-US" smtClean="0"/>
              <a:t>‹#›</a:t>
            </a:fld>
            <a:endParaRPr lang="en-US"/>
          </a:p>
        </p:txBody>
      </p:sp>
    </p:spTree>
    <p:custDataLst>
      <p:tags r:id="rId1"/>
    </p:custDataLst>
    <p:extLst>
      <p:ext uri="{BB962C8B-B14F-4D97-AF65-F5344CB8AC3E}">
        <p14:creationId xmlns:p14="http://schemas.microsoft.com/office/powerpoint/2010/main" val="1748240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3"/>
            <a:ext cx="10363200" cy="1362075"/>
          </a:xfrm>
        </p:spPr>
        <p:txBody>
          <a:bodyPr anchor="t"/>
          <a:lstStyle>
            <a:lvl1pPr algn="r">
              <a:defRPr sz="3000" b="1" cap="all"/>
            </a:lvl1pPr>
          </a:lstStyle>
          <a:p>
            <a:r>
              <a:rPr lang="en-US"/>
              <a:t>Click to edit Master title style</a:t>
            </a:r>
            <a:endParaRPr lang="ar-SA"/>
          </a:p>
        </p:txBody>
      </p:sp>
      <p:sp>
        <p:nvSpPr>
          <p:cNvPr id="3" name="عنصر نائب للنص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عنصر نائب للتاريخ 3"/>
          <p:cNvSpPr>
            <a:spLocks noGrp="1"/>
          </p:cNvSpPr>
          <p:nvPr>
            <p:ph type="dt" sz="half" idx="10"/>
          </p:nvPr>
        </p:nvSpPr>
        <p:spPr>
          <a:xfrm>
            <a:off x="8737600" y="6356353"/>
            <a:ext cx="2844800" cy="365125"/>
          </a:xfrm>
          <a:prstGeom prst="rect">
            <a:avLst/>
          </a:prstGeom>
        </p:spPr>
        <p:txBody>
          <a:bodyPr/>
          <a:lstStyle/>
          <a:p>
            <a:fld id="{AC56FEDA-7847-4CA1-A89B-98274629CEA0}" type="datetimeFigureOut">
              <a:rPr lang="en-US" smtClean="0"/>
              <a:t>12/29/2024</a:t>
            </a:fld>
            <a:endParaRPr lang="en-US"/>
          </a:p>
        </p:txBody>
      </p:sp>
      <p:sp>
        <p:nvSpPr>
          <p:cNvPr id="5" name="عنصر نائب للتذييل 4"/>
          <p:cNvSpPr>
            <a:spLocks noGrp="1"/>
          </p:cNvSpPr>
          <p:nvPr>
            <p:ph type="ftr" sz="quarter" idx="11"/>
          </p:nvPr>
        </p:nvSpPr>
        <p:spPr>
          <a:xfrm>
            <a:off x="4165600" y="6356353"/>
            <a:ext cx="3860800" cy="365125"/>
          </a:xfrm>
          <a:prstGeom prst="rect">
            <a:avLst/>
          </a:prstGeom>
        </p:spPr>
        <p:txBody>
          <a:bodyPr/>
          <a:lstStyle/>
          <a:p>
            <a:endParaRPr lang="en-US"/>
          </a:p>
        </p:txBody>
      </p:sp>
      <p:sp>
        <p:nvSpPr>
          <p:cNvPr id="6" name="عنصر نائب لرقم الشريحة 5"/>
          <p:cNvSpPr>
            <a:spLocks noGrp="1"/>
          </p:cNvSpPr>
          <p:nvPr>
            <p:ph type="sldNum" sz="quarter" idx="12"/>
          </p:nvPr>
        </p:nvSpPr>
        <p:spPr/>
        <p:txBody>
          <a:bodyPr/>
          <a:lstStyle/>
          <a:p>
            <a:fld id="{B154933B-F3A3-4717-9BCF-46F266898591}" type="slidenum">
              <a:rPr lang="en-US" smtClean="0"/>
              <a:t>‹#›</a:t>
            </a:fld>
            <a:endParaRPr lang="en-US"/>
          </a:p>
        </p:txBody>
      </p:sp>
    </p:spTree>
    <p:extLst>
      <p:ext uri="{BB962C8B-B14F-4D97-AF65-F5344CB8AC3E}">
        <p14:creationId xmlns:p14="http://schemas.microsoft.com/office/powerpoint/2010/main" val="4235698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a:t>Click to edit Master title style</a:t>
            </a:r>
            <a:endParaRPr lang="ar-SA"/>
          </a:p>
        </p:txBody>
      </p:sp>
      <p:sp>
        <p:nvSpPr>
          <p:cNvPr id="3" name="عنصر نائب للمحتوى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عنصر نائب للمحتوى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عنصر نائب للتاريخ 4"/>
          <p:cNvSpPr>
            <a:spLocks noGrp="1"/>
          </p:cNvSpPr>
          <p:nvPr>
            <p:ph type="dt" sz="half" idx="10"/>
          </p:nvPr>
        </p:nvSpPr>
        <p:spPr>
          <a:xfrm>
            <a:off x="8737600" y="6356353"/>
            <a:ext cx="2844800" cy="365125"/>
          </a:xfrm>
          <a:prstGeom prst="rect">
            <a:avLst/>
          </a:prstGeom>
        </p:spPr>
        <p:txBody>
          <a:bodyPr/>
          <a:lstStyle/>
          <a:p>
            <a:fld id="{AC56FEDA-7847-4CA1-A89B-98274629CEA0}" type="datetimeFigureOut">
              <a:rPr lang="en-US" smtClean="0"/>
              <a:t>12/29/2024</a:t>
            </a:fld>
            <a:endParaRPr lang="en-US"/>
          </a:p>
        </p:txBody>
      </p:sp>
      <p:sp>
        <p:nvSpPr>
          <p:cNvPr id="6" name="عنصر نائب للتذييل 5"/>
          <p:cNvSpPr>
            <a:spLocks noGrp="1"/>
          </p:cNvSpPr>
          <p:nvPr>
            <p:ph type="ftr" sz="quarter" idx="11"/>
          </p:nvPr>
        </p:nvSpPr>
        <p:spPr>
          <a:xfrm>
            <a:off x="4165600" y="6356353"/>
            <a:ext cx="3860800" cy="365125"/>
          </a:xfrm>
          <a:prstGeom prst="rect">
            <a:avLst/>
          </a:prstGeom>
        </p:spPr>
        <p:txBody>
          <a:bodyPr/>
          <a:lstStyle/>
          <a:p>
            <a:endParaRPr lang="en-US"/>
          </a:p>
        </p:txBody>
      </p:sp>
      <p:sp>
        <p:nvSpPr>
          <p:cNvPr id="7" name="عنصر نائب لرقم الشريحة 6"/>
          <p:cNvSpPr>
            <a:spLocks noGrp="1"/>
          </p:cNvSpPr>
          <p:nvPr>
            <p:ph type="sldNum" sz="quarter" idx="12"/>
          </p:nvPr>
        </p:nvSpPr>
        <p:spPr/>
        <p:txBody>
          <a:bodyPr/>
          <a:lstStyle/>
          <a:p>
            <a:fld id="{B154933B-F3A3-4717-9BCF-46F266898591}" type="slidenum">
              <a:rPr lang="en-US" smtClean="0"/>
              <a:t>‹#›</a:t>
            </a:fld>
            <a:endParaRPr lang="en-US"/>
          </a:p>
        </p:txBody>
      </p:sp>
    </p:spTree>
    <p:extLst>
      <p:ext uri="{BB962C8B-B14F-4D97-AF65-F5344CB8AC3E}">
        <p14:creationId xmlns:p14="http://schemas.microsoft.com/office/powerpoint/2010/main" val="2341836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en-US"/>
              <a:t>Click to edit Master title style</a:t>
            </a:r>
            <a:endParaRPr lang="ar-SA"/>
          </a:p>
        </p:txBody>
      </p:sp>
      <p:sp>
        <p:nvSpPr>
          <p:cNvPr id="3" name="عنصر نائب للنص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عنصر نائب للمحتوى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عنصر نائب للنص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عنصر نائب للمحتوى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عنصر نائب للتاريخ 6"/>
          <p:cNvSpPr>
            <a:spLocks noGrp="1"/>
          </p:cNvSpPr>
          <p:nvPr>
            <p:ph type="dt" sz="half" idx="10"/>
          </p:nvPr>
        </p:nvSpPr>
        <p:spPr>
          <a:xfrm>
            <a:off x="8737600" y="6356353"/>
            <a:ext cx="2844800" cy="365125"/>
          </a:xfrm>
          <a:prstGeom prst="rect">
            <a:avLst/>
          </a:prstGeom>
        </p:spPr>
        <p:txBody>
          <a:bodyPr/>
          <a:lstStyle/>
          <a:p>
            <a:fld id="{AC56FEDA-7847-4CA1-A89B-98274629CEA0}" type="datetimeFigureOut">
              <a:rPr lang="en-US" smtClean="0"/>
              <a:t>12/29/2024</a:t>
            </a:fld>
            <a:endParaRPr lang="en-US"/>
          </a:p>
        </p:txBody>
      </p:sp>
      <p:sp>
        <p:nvSpPr>
          <p:cNvPr id="8" name="عنصر نائب للتذييل 7"/>
          <p:cNvSpPr>
            <a:spLocks noGrp="1"/>
          </p:cNvSpPr>
          <p:nvPr>
            <p:ph type="ftr" sz="quarter" idx="11"/>
          </p:nvPr>
        </p:nvSpPr>
        <p:spPr>
          <a:xfrm>
            <a:off x="4165600" y="6356353"/>
            <a:ext cx="3860800" cy="365125"/>
          </a:xfrm>
          <a:prstGeom prst="rect">
            <a:avLst/>
          </a:prstGeom>
        </p:spPr>
        <p:txBody>
          <a:bodyPr/>
          <a:lstStyle/>
          <a:p>
            <a:endParaRPr lang="en-US"/>
          </a:p>
        </p:txBody>
      </p:sp>
      <p:sp>
        <p:nvSpPr>
          <p:cNvPr id="9" name="عنصر نائب لرقم الشريحة 8"/>
          <p:cNvSpPr>
            <a:spLocks noGrp="1"/>
          </p:cNvSpPr>
          <p:nvPr>
            <p:ph type="sldNum" sz="quarter" idx="12"/>
          </p:nvPr>
        </p:nvSpPr>
        <p:spPr/>
        <p:txBody>
          <a:bodyPr/>
          <a:lstStyle/>
          <a:p>
            <a:fld id="{B154933B-F3A3-4717-9BCF-46F266898591}" type="slidenum">
              <a:rPr lang="en-US" smtClean="0"/>
              <a:t>‹#›</a:t>
            </a:fld>
            <a:endParaRPr lang="en-US"/>
          </a:p>
        </p:txBody>
      </p:sp>
    </p:spTree>
    <p:extLst>
      <p:ext uri="{BB962C8B-B14F-4D97-AF65-F5344CB8AC3E}">
        <p14:creationId xmlns:p14="http://schemas.microsoft.com/office/powerpoint/2010/main" val="2680761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a:t>Click to edit Master title style</a:t>
            </a:r>
            <a:endParaRPr lang="ar-SA"/>
          </a:p>
        </p:txBody>
      </p:sp>
      <p:sp>
        <p:nvSpPr>
          <p:cNvPr id="3" name="عنصر نائب للتاريخ 2"/>
          <p:cNvSpPr>
            <a:spLocks noGrp="1"/>
          </p:cNvSpPr>
          <p:nvPr>
            <p:ph type="dt" sz="half" idx="10"/>
          </p:nvPr>
        </p:nvSpPr>
        <p:spPr>
          <a:xfrm>
            <a:off x="8737600" y="6356353"/>
            <a:ext cx="2844800" cy="365125"/>
          </a:xfrm>
          <a:prstGeom prst="rect">
            <a:avLst/>
          </a:prstGeom>
        </p:spPr>
        <p:txBody>
          <a:bodyPr/>
          <a:lstStyle/>
          <a:p>
            <a:fld id="{AC56FEDA-7847-4CA1-A89B-98274629CEA0}" type="datetimeFigureOut">
              <a:rPr lang="en-US" smtClean="0"/>
              <a:t>12/29/2024</a:t>
            </a:fld>
            <a:endParaRPr lang="en-US"/>
          </a:p>
        </p:txBody>
      </p:sp>
      <p:sp>
        <p:nvSpPr>
          <p:cNvPr id="4" name="عنصر نائب للتذييل 3"/>
          <p:cNvSpPr>
            <a:spLocks noGrp="1"/>
          </p:cNvSpPr>
          <p:nvPr>
            <p:ph type="ftr" sz="quarter" idx="11"/>
          </p:nvPr>
        </p:nvSpPr>
        <p:spPr>
          <a:xfrm>
            <a:off x="4165600" y="6356353"/>
            <a:ext cx="3860800" cy="365125"/>
          </a:xfrm>
          <a:prstGeom prst="rect">
            <a:avLst/>
          </a:prstGeom>
        </p:spPr>
        <p:txBody>
          <a:bodyPr/>
          <a:lstStyle/>
          <a:p>
            <a:endParaRPr lang="en-US"/>
          </a:p>
        </p:txBody>
      </p:sp>
      <p:sp>
        <p:nvSpPr>
          <p:cNvPr id="5" name="عنصر نائب لرقم الشريحة 4"/>
          <p:cNvSpPr>
            <a:spLocks noGrp="1"/>
          </p:cNvSpPr>
          <p:nvPr>
            <p:ph type="sldNum" sz="quarter" idx="12"/>
          </p:nvPr>
        </p:nvSpPr>
        <p:spPr/>
        <p:txBody>
          <a:bodyPr/>
          <a:lstStyle/>
          <a:p>
            <a:fld id="{B154933B-F3A3-4717-9BCF-46F266898591}" type="slidenum">
              <a:rPr lang="en-US" smtClean="0"/>
              <a:t>‹#›</a:t>
            </a:fld>
            <a:endParaRPr lang="en-US"/>
          </a:p>
        </p:txBody>
      </p:sp>
    </p:spTree>
    <p:extLst>
      <p:ext uri="{BB962C8B-B14F-4D97-AF65-F5344CB8AC3E}">
        <p14:creationId xmlns:p14="http://schemas.microsoft.com/office/powerpoint/2010/main" val="4154076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8737600" y="6356353"/>
            <a:ext cx="2844800" cy="365125"/>
          </a:xfrm>
          <a:prstGeom prst="rect">
            <a:avLst/>
          </a:prstGeom>
        </p:spPr>
        <p:txBody>
          <a:bodyPr/>
          <a:lstStyle/>
          <a:p>
            <a:fld id="{AC56FEDA-7847-4CA1-A89B-98274629CEA0}" type="datetimeFigureOut">
              <a:rPr lang="en-US" smtClean="0"/>
              <a:t>12/29/2024</a:t>
            </a:fld>
            <a:endParaRPr lang="en-US"/>
          </a:p>
        </p:txBody>
      </p:sp>
      <p:sp>
        <p:nvSpPr>
          <p:cNvPr id="3" name="عنصر نائب للتذييل 2"/>
          <p:cNvSpPr>
            <a:spLocks noGrp="1"/>
          </p:cNvSpPr>
          <p:nvPr>
            <p:ph type="ftr" sz="quarter" idx="11"/>
          </p:nvPr>
        </p:nvSpPr>
        <p:spPr>
          <a:xfrm>
            <a:off x="4165600" y="6356353"/>
            <a:ext cx="3860800" cy="365125"/>
          </a:xfrm>
          <a:prstGeom prst="rect">
            <a:avLst/>
          </a:prstGeom>
        </p:spPr>
        <p:txBody>
          <a:bodyPr/>
          <a:lstStyle/>
          <a:p>
            <a:endParaRPr lang="en-US"/>
          </a:p>
        </p:txBody>
      </p:sp>
      <p:sp>
        <p:nvSpPr>
          <p:cNvPr id="4" name="عنصر نائب لرقم الشريحة 3"/>
          <p:cNvSpPr>
            <a:spLocks noGrp="1"/>
          </p:cNvSpPr>
          <p:nvPr>
            <p:ph type="sldNum" sz="quarter" idx="12"/>
          </p:nvPr>
        </p:nvSpPr>
        <p:spPr/>
        <p:txBody>
          <a:bodyPr/>
          <a:lstStyle/>
          <a:p>
            <a:fld id="{B154933B-F3A3-4717-9BCF-46F266898591}" type="slidenum">
              <a:rPr lang="en-US" smtClean="0"/>
              <a:t>‹#›</a:t>
            </a:fld>
            <a:endParaRPr lang="en-US"/>
          </a:p>
        </p:txBody>
      </p:sp>
    </p:spTree>
    <p:extLst>
      <p:ext uri="{BB962C8B-B14F-4D97-AF65-F5344CB8AC3E}">
        <p14:creationId xmlns:p14="http://schemas.microsoft.com/office/powerpoint/2010/main" val="3015250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2" y="273050"/>
            <a:ext cx="4011084" cy="1162050"/>
          </a:xfrm>
        </p:spPr>
        <p:txBody>
          <a:bodyPr anchor="b"/>
          <a:lstStyle>
            <a:lvl1pPr algn="r">
              <a:defRPr sz="1500" b="1"/>
            </a:lvl1pPr>
          </a:lstStyle>
          <a:p>
            <a:r>
              <a:rPr lang="en-US"/>
              <a:t>Click to edit Master title style</a:t>
            </a:r>
            <a:endParaRPr lang="ar-SA"/>
          </a:p>
        </p:txBody>
      </p:sp>
      <p:sp>
        <p:nvSpPr>
          <p:cNvPr id="3" name="عنصر نائب للمحتوى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عنصر نائب للنص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عنصر نائب للتاريخ 4"/>
          <p:cNvSpPr>
            <a:spLocks noGrp="1"/>
          </p:cNvSpPr>
          <p:nvPr>
            <p:ph type="dt" sz="half" idx="10"/>
          </p:nvPr>
        </p:nvSpPr>
        <p:spPr>
          <a:xfrm>
            <a:off x="8737600" y="6356353"/>
            <a:ext cx="2844800" cy="365125"/>
          </a:xfrm>
          <a:prstGeom prst="rect">
            <a:avLst/>
          </a:prstGeom>
        </p:spPr>
        <p:txBody>
          <a:bodyPr/>
          <a:lstStyle/>
          <a:p>
            <a:fld id="{AC56FEDA-7847-4CA1-A89B-98274629CEA0}" type="datetimeFigureOut">
              <a:rPr lang="en-US" smtClean="0"/>
              <a:t>12/29/2024</a:t>
            </a:fld>
            <a:endParaRPr lang="en-US"/>
          </a:p>
        </p:txBody>
      </p:sp>
      <p:sp>
        <p:nvSpPr>
          <p:cNvPr id="6" name="عنصر نائب للتذييل 5"/>
          <p:cNvSpPr>
            <a:spLocks noGrp="1"/>
          </p:cNvSpPr>
          <p:nvPr>
            <p:ph type="ftr" sz="quarter" idx="11"/>
          </p:nvPr>
        </p:nvSpPr>
        <p:spPr>
          <a:xfrm>
            <a:off x="4165600" y="6356353"/>
            <a:ext cx="3860800" cy="365125"/>
          </a:xfrm>
          <a:prstGeom prst="rect">
            <a:avLst/>
          </a:prstGeom>
        </p:spPr>
        <p:txBody>
          <a:bodyPr/>
          <a:lstStyle/>
          <a:p>
            <a:endParaRPr lang="en-US"/>
          </a:p>
        </p:txBody>
      </p:sp>
      <p:sp>
        <p:nvSpPr>
          <p:cNvPr id="7" name="عنصر نائب لرقم الشريحة 6"/>
          <p:cNvSpPr>
            <a:spLocks noGrp="1"/>
          </p:cNvSpPr>
          <p:nvPr>
            <p:ph type="sldNum" sz="quarter" idx="12"/>
          </p:nvPr>
        </p:nvSpPr>
        <p:spPr/>
        <p:txBody>
          <a:bodyPr/>
          <a:lstStyle/>
          <a:p>
            <a:fld id="{B154933B-F3A3-4717-9BCF-46F266898591}" type="slidenum">
              <a:rPr lang="en-US" smtClean="0"/>
              <a:t>‹#›</a:t>
            </a:fld>
            <a:endParaRPr lang="en-US"/>
          </a:p>
        </p:txBody>
      </p:sp>
    </p:spTree>
    <p:extLst>
      <p:ext uri="{BB962C8B-B14F-4D97-AF65-F5344CB8AC3E}">
        <p14:creationId xmlns:p14="http://schemas.microsoft.com/office/powerpoint/2010/main" val="2060519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r">
              <a:defRPr sz="1500" b="1"/>
            </a:lvl1pPr>
          </a:lstStyle>
          <a:p>
            <a:r>
              <a:rPr lang="en-US"/>
              <a:t>Click to edit Master title style</a:t>
            </a:r>
            <a:endParaRPr lang="ar-SA"/>
          </a:p>
        </p:txBody>
      </p:sp>
      <p:sp>
        <p:nvSpPr>
          <p:cNvPr id="3" name="عنصر نائب للصورة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ar-SA"/>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عنصر نائب للتاريخ 4"/>
          <p:cNvSpPr>
            <a:spLocks noGrp="1"/>
          </p:cNvSpPr>
          <p:nvPr>
            <p:ph type="dt" sz="half" idx="10"/>
          </p:nvPr>
        </p:nvSpPr>
        <p:spPr>
          <a:xfrm>
            <a:off x="8737600" y="6356353"/>
            <a:ext cx="2844800" cy="365125"/>
          </a:xfrm>
          <a:prstGeom prst="rect">
            <a:avLst/>
          </a:prstGeom>
        </p:spPr>
        <p:txBody>
          <a:bodyPr/>
          <a:lstStyle/>
          <a:p>
            <a:fld id="{AC56FEDA-7847-4CA1-A89B-98274629CEA0}" type="datetimeFigureOut">
              <a:rPr lang="en-US" smtClean="0"/>
              <a:t>12/29/2024</a:t>
            </a:fld>
            <a:endParaRPr lang="en-US"/>
          </a:p>
        </p:txBody>
      </p:sp>
      <p:sp>
        <p:nvSpPr>
          <p:cNvPr id="6" name="عنصر نائب للتذييل 5"/>
          <p:cNvSpPr>
            <a:spLocks noGrp="1"/>
          </p:cNvSpPr>
          <p:nvPr>
            <p:ph type="ftr" sz="quarter" idx="11"/>
          </p:nvPr>
        </p:nvSpPr>
        <p:spPr>
          <a:xfrm>
            <a:off x="4165600" y="6356353"/>
            <a:ext cx="3860800" cy="365125"/>
          </a:xfrm>
          <a:prstGeom prst="rect">
            <a:avLst/>
          </a:prstGeom>
        </p:spPr>
        <p:txBody>
          <a:bodyPr/>
          <a:lstStyle/>
          <a:p>
            <a:endParaRPr lang="en-US"/>
          </a:p>
        </p:txBody>
      </p:sp>
      <p:sp>
        <p:nvSpPr>
          <p:cNvPr id="7" name="عنصر نائب لرقم الشريحة 6"/>
          <p:cNvSpPr>
            <a:spLocks noGrp="1"/>
          </p:cNvSpPr>
          <p:nvPr>
            <p:ph type="sldNum" sz="quarter" idx="12"/>
          </p:nvPr>
        </p:nvSpPr>
        <p:spPr/>
        <p:txBody>
          <a:bodyPr/>
          <a:lstStyle/>
          <a:p>
            <a:fld id="{B154933B-F3A3-4717-9BCF-46F266898591}" type="slidenum">
              <a:rPr lang="en-US" smtClean="0"/>
              <a:t>‹#›</a:t>
            </a:fld>
            <a:endParaRPr lang="en-US"/>
          </a:p>
        </p:txBody>
      </p:sp>
    </p:spTree>
    <p:extLst>
      <p:ext uri="{BB962C8B-B14F-4D97-AF65-F5344CB8AC3E}">
        <p14:creationId xmlns:p14="http://schemas.microsoft.com/office/powerpoint/2010/main" val="3092923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5CD36C6-5DA0-4CB5-AE23-4B271DB5F6F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99392"/>
            <a:ext cx="12192000" cy="6957392"/>
          </a:xfrm>
          <a:prstGeom prst="rect">
            <a:avLst/>
          </a:prstGeom>
        </p:spPr>
      </p:pic>
      <p:sp>
        <p:nvSpPr>
          <p:cNvPr id="2" name="عنصر نائب للعنوان 1"/>
          <p:cNvSpPr>
            <a:spLocks noGrp="1"/>
          </p:cNvSpPr>
          <p:nvPr>
            <p:ph type="title"/>
          </p:nvPr>
        </p:nvSpPr>
        <p:spPr>
          <a:xfrm>
            <a:off x="609600" y="1349896"/>
            <a:ext cx="109728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09600" y="2420891"/>
            <a:ext cx="10972800" cy="3705275"/>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رقم الشريحة 5"/>
          <p:cNvSpPr>
            <a:spLocks noGrp="1"/>
          </p:cNvSpPr>
          <p:nvPr>
            <p:ph type="sldNum" sz="quarter" idx="4"/>
          </p:nvPr>
        </p:nvSpPr>
        <p:spPr>
          <a:xfrm>
            <a:off x="0" y="5930431"/>
            <a:ext cx="2844800" cy="365125"/>
          </a:xfrm>
          <a:prstGeom prst="rect">
            <a:avLst/>
          </a:prstGeom>
        </p:spPr>
        <p:txBody>
          <a:bodyPr vert="horz" lIns="91440" tIns="45720" rIns="91440" bIns="45720" rtlCol="1" anchor="ctr"/>
          <a:lstStyle>
            <a:lvl1pPr algn="l">
              <a:defRPr sz="900">
                <a:solidFill>
                  <a:schemeClr val="tx1">
                    <a:tint val="75000"/>
                  </a:schemeClr>
                </a:solidFill>
                <a:latin typeface="Aileron Black" panose="00000A00000000000000" pitchFamily="50" charset="0"/>
              </a:defRPr>
            </a:lvl1pPr>
          </a:lstStyle>
          <a:p>
            <a:fld id="{B154933B-F3A3-4717-9BCF-46F266898591}" type="slidenum">
              <a:rPr lang="en-US" smtClean="0"/>
              <a:t>‹#›</a:t>
            </a:fld>
            <a:endParaRPr lang="en-US"/>
          </a:p>
        </p:txBody>
      </p:sp>
    </p:spTree>
    <p:custDataLst>
      <p:tags r:id="rId13"/>
    </p:custDataLst>
    <p:extLst>
      <p:ext uri="{BB962C8B-B14F-4D97-AF65-F5344CB8AC3E}">
        <p14:creationId xmlns:p14="http://schemas.microsoft.com/office/powerpoint/2010/main" val="1758883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r" defTabSz="685800" rtl="1"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r" defTabSz="685800" rtl="1"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r" defTabSz="685800" rtl="1"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r" defTabSz="685800" rtl="1"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ar-SA"/>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abj.org.jo/news/new-directions-to-advance-the-numbers-of-jordanian-women-on-boards-of-directors-in-listed-companies-focusing-on-the-banking-sector-projec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anani-law.com/" TargetMode="External"/><Relationship Id="rId2" Type="http://schemas.openxmlformats.org/officeDocument/2006/relationships/hyperlink" Target="mailto:n.alanani@anani-law.com" TargetMode="Externa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oecd.org/en/topics/corporate-governance.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ifc.org/en/insights-reports/2015/gender-diversity-in-jorda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oecd.org/en/publications/oecd-corporate-governance-factbook-2023_6d912314-en.html" TargetMode="Externa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weforum.org/stories/2023/05/growth-summit-2023-here-are-4-ways-jordan-is-advancing-gender-parity/"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3458-E8B8-A34B-3B88-5986BA827524}"/>
              </a:ext>
            </a:extLst>
          </p:cNvPr>
          <p:cNvSpPr>
            <a:spLocks noGrp="1"/>
          </p:cNvSpPr>
          <p:nvPr>
            <p:ph type="ctrTitle"/>
          </p:nvPr>
        </p:nvSpPr>
        <p:spPr/>
        <p:txBody>
          <a:bodyPr>
            <a:normAutofit/>
          </a:bodyPr>
          <a:lstStyle/>
          <a:p>
            <a:r>
              <a:rPr lang="ar-JO" sz="4400" dirty="0"/>
              <a:t>المرأة وتشكيل مجالس الإدارات ..... واقع وطموح </a:t>
            </a:r>
            <a:endParaRPr lang="en-US" sz="4400" dirty="0"/>
          </a:p>
        </p:txBody>
      </p:sp>
      <p:sp>
        <p:nvSpPr>
          <p:cNvPr id="3" name="Subtitle 2">
            <a:extLst>
              <a:ext uri="{FF2B5EF4-FFF2-40B4-BE49-F238E27FC236}">
                <a16:creationId xmlns:a16="http://schemas.microsoft.com/office/drawing/2014/main" id="{6F29EF3F-7D71-14E8-769D-5A137E82D434}"/>
              </a:ext>
            </a:extLst>
          </p:cNvPr>
          <p:cNvSpPr>
            <a:spLocks noGrp="1"/>
          </p:cNvSpPr>
          <p:nvPr>
            <p:ph type="subTitle" idx="1"/>
          </p:nvPr>
        </p:nvSpPr>
        <p:spPr/>
        <p:txBody>
          <a:bodyPr/>
          <a:lstStyle/>
          <a:p>
            <a:r>
              <a:rPr lang="ar-JO" dirty="0"/>
              <a:t>الدكتورة ناديه العناني – شركة العناني للقانون</a:t>
            </a:r>
            <a:endParaRPr lang="en-US" dirty="0"/>
          </a:p>
          <a:p>
            <a:r>
              <a:rPr lang="en-US" dirty="0"/>
              <a:t>2024/12/18</a:t>
            </a:r>
          </a:p>
        </p:txBody>
      </p:sp>
      <p:pic>
        <p:nvPicPr>
          <p:cNvPr id="4" name="Content Placeholder 4">
            <a:extLst>
              <a:ext uri="{FF2B5EF4-FFF2-40B4-BE49-F238E27FC236}">
                <a16:creationId xmlns:a16="http://schemas.microsoft.com/office/drawing/2014/main" id="{05320A4E-6DFA-B933-A34A-5119C5986FF2}"/>
              </a:ext>
            </a:extLst>
          </p:cNvPr>
          <p:cNvPicPr>
            <a:picLocks noChangeAspect="1"/>
          </p:cNvPicPr>
          <p:nvPr/>
        </p:nvPicPr>
        <p:blipFill>
          <a:blip r:embed="rId2"/>
          <a:stretch>
            <a:fillRect/>
          </a:stretch>
        </p:blipFill>
        <p:spPr>
          <a:xfrm>
            <a:off x="1828800" y="0"/>
            <a:ext cx="1092421" cy="1092421"/>
          </a:xfrm>
          <a:prstGeom prst="rect">
            <a:avLst/>
          </a:prstGeom>
        </p:spPr>
      </p:pic>
    </p:spTree>
    <p:extLst>
      <p:ext uri="{BB962C8B-B14F-4D97-AF65-F5344CB8AC3E}">
        <p14:creationId xmlns:p14="http://schemas.microsoft.com/office/powerpoint/2010/main" val="3077307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BDAC7-439E-8A0B-40C0-D2576F052236}"/>
              </a:ext>
            </a:extLst>
          </p:cNvPr>
          <p:cNvSpPr>
            <a:spLocks noGrp="1"/>
          </p:cNvSpPr>
          <p:nvPr>
            <p:ph type="title"/>
          </p:nvPr>
        </p:nvSpPr>
        <p:spPr>
          <a:xfrm>
            <a:off x="555170" y="770572"/>
            <a:ext cx="10972800" cy="1143000"/>
          </a:xfrm>
        </p:spPr>
        <p:txBody>
          <a:bodyPr>
            <a:normAutofit/>
          </a:bodyPr>
          <a:lstStyle/>
          <a:p>
            <a:pPr algn="ctr" rtl="1"/>
            <a:r>
              <a:rPr lang="ar-JO" sz="2200" u="sng" dirty="0"/>
              <a:t>الكوتا في القانون الأردني</a:t>
            </a:r>
            <a:r>
              <a:rPr lang="ar-JO" sz="2200" dirty="0"/>
              <a:t>: </a:t>
            </a:r>
            <a:br>
              <a:rPr lang="ar-JO" dirty="0"/>
            </a:br>
            <a:r>
              <a:rPr lang="ar-JO" dirty="0"/>
              <a:t>قانون الشركات لعام 1997</a:t>
            </a:r>
            <a:endParaRPr lang="en-US" dirty="0"/>
          </a:p>
        </p:txBody>
      </p:sp>
      <p:graphicFrame>
        <p:nvGraphicFramePr>
          <p:cNvPr id="4" name="Content Placeholder 3">
            <a:extLst>
              <a:ext uri="{FF2B5EF4-FFF2-40B4-BE49-F238E27FC236}">
                <a16:creationId xmlns:a16="http://schemas.microsoft.com/office/drawing/2014/main" id="{738EAD76-B755-FD80-92A8-EDC5033A2535}"/>
              </a:ext>
            </a:extLst>
          </p:cNvPr>
          <p:cNvGraphicFramePr>
            <a:graphicFrameLocks noGrp="1"/>
          </p:cNvGraphicFramePr>
          <p:nvPr>
            <p:ph idx="1"/>
          </p:nvPr>
        </p:nvGraphicFramePr>
        <p:xfrm>
          <a:off x="838199" y="1913572"/>
          <a:ext cx="10689771" cy="3877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4">
            <a:extLst>
              <a:ext uri="{FF2B5EF4-FFF2-40B4-BE49-F238E27FC236}">
                <a16:creationId xmlns:a16="http://schemas.microsoft.com/office/drawing/2014/main" id="{05320A4E-6DFA-B933-A34A-5119C5986FF2}"/>
              </a:ext>
            </a:extLst>
          </p:cNvPr>
          <p:cNvPicPr>
            <a:picLocks noChangeAspect="1"/>
          </p:cNvPicPr>
          <p:nvPr/>
        </p:nvPicPr>
        <p:blipFill>
          <a:blip r:embed="rId7"/>
          <a:stretch>
            <a:fillRect/>
          </a:stretch>
        </p:blipFill>
        <p:spPr>
          <a:xfrm>
            <a:off x="1828800" y="0"/>
            <a:ext cx="1092421" cy="1092421"/>
          </a:xfrm>
          <a:prstGeom prst="rect">
            <a:avLst/>
          </a:prstGeom>
        </p:spPr>
      </p:pic>
    </p:spTree>
    <p:extLst>
      <p:ext uri="{BB962C8B-B14F-4D97-AF65-F5344CB8AC3E}">
        <p14:creationId xmlns:p14="http://schemas.microsoft.com/office/powerpoint/2010/main" val="1633650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5997B-4643-49F2-5F13-1E7A0A5B13BE}"/>
              </a:ext>
            </a:extLst>
          </p:cNvPr>
          <p:cNvSpPr>
            <a:spLocks noGrp="1"/>
          </p:cNvSpPr>
          <p:nvPr>
            <p:ph type="title"/>
          </p:nvPr>
        </p:nvSpPr>
        <p:spPr/>
        <p:txBody>
          <a:bodyPr/>
          <a:lstStyle/>
          <a:p>
            <a:pPr algn="ctr" rtl="1"/>
            <a:r>
              <a:rPr lang="ar-JO" sz="2200" u="sng" dirty="0"/>
              <a:t>الكوتا في القانون الأردني</a:t>
            </a:r>
            <a:r>
              <a:rPr lang="ar-JO" sz="2200" dirty="0"/>
              <a:t>: </a:t>
            </a:r>
            <a:br>
              <a:rPr lang="ar-JO" dirty="0"/>
            </a:br>
            <a:r>
              <a:rPr lang="ar-JO" dirty="0"/>
              <a:t>تعليمات قواعد حوكمة الشركات المساهمة لسنة 2024</a:t>
            </a:r>
            <a:endParaRPr lang="en-US" dirty="0"/>
          </a:p>
        </p:txBody>
      </p:sp>
      <p:sp>
        <p:nvSpPr>
          <p:cNvPr id="3" name="Content Placeholder 2">
            <a:extLst>
              <a:ext uri="{FF2B5EF4-FFF2-40B4-BE49-F238E27FC236}">
                <a16:creationId xmlns:a16="http://schemas.microsoft.com/office/drawing/2014/main" id="{D98E79F6-4D1E-D82B-2494-924265AAF7A5}"/>
              </a:ext>
            </a:extLst>
          </p:cNvPr>
          <p:cNvSpPr>
            <a:spLocks noGrp="1"/>
          </p:cNvSpPr>
          <p:nvPr>
            <p:ph idx="1"/>
          </p:nvPr>
        </p:nvSpPr>
        <p:spPr>
          <a:xfrm>
            <a:off x="838200" y="2492896"/>
            <a:ext cx="10515600" cy="3579495"/>
          </a:xfrm>
        </p:spPr>
        <p:txBody>
          <a:bodyPr/>
          <a:lstStyle/>
          <a:p>
            <a:pPr algn="r" rtl="1"/>
            <a:r>
              <a:rPr lang="ar-JO" sz="2400" dirty="0"/>
              <a:t>اشترطت التعليمات ان تكون مساهمة المرأة في مجالس الإدارة بنسبة 20% بالنسبة الى الشركات التالية:</a:t>
            </a:r>
          </a:p>
          <a:p>
            <a:pPr marL="457200" marR="0" lvl="0" indent="-457200" algn="r" defTabSz="914400" rtl="1" eaLnBrk="1" fontAlgn="auto" latinLnBrk="0" hangingPunct="1">
              <a:lnSpc>
                <a:spcPct val="90000"/>
              </a:lnSpc>
              <a:spcBef>
                <a:spcPts val="1000"/>
              </a:spcBef>
              <a:spcAft>
                <a:spcPts val="0"/>
              </a:spcAft>
              <a:buClrTx/>
              <a:buSzTx/>
              <a:buFont typeface="+mj-lt"/>
              <a:buAutoNum type="arabicPeriod"/>
              <a:tabLst/>
              <a:defRPr/>
            </a:pPr>
            <a:r>
              <a:rPr kumimoji="0" lang="ar-JO"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الشركات المساهمة العامة باستثناء الشركات التي تخضع لتعليمات حوكمة خاصة بها (مثل البنوك وشركات التامين).</a:t>
            </a:r>
          </a:p>
          <a:p>
            <a:pPr marL="457200" marR="0" lvl="0" indent="-457200" algn="r" defTabSz="914400" rtl="1" eaLnBrk="1" fontAlgn="auto" latinLnBrk="0" hangingPunct="1">
              <a:lnSpc>
                <a:spcPct val="90000"/>
              </a:lnSpc>
              <a:spcBef>
                <a:spcPts val="1000"/>
              </a:spcBef>
              <a:spcAft>
                <a:spcPts val="0"/>
              </a:spcAft>
              <a:buClrTx/>
              <a:buSzTx/>
              <a:buFont typeface="+mj-lt"/>
              <a:buAutoNum type="arabicPeriod"/>
              <a:tabLst/>
              <a:defRPr/>
            </a:pPr>
            <a:r>
              <a:rPr kumimoji="0" lang="ar-JO"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الشركات المساهمة الخاصة المسجلة التي يزيد رأسمالها المكتتب به على خمسمائة ألف (500,000) دينار أردني باستثناء الشركات التي تخضع لتعليمات حوكمة خاصة بها (مثل شركات التمويل).</a:t>
            </a:r>
          </a:p>
          <a:p>
            <a:pPr marL="0" marR="0" lvl="0" indent="0" algn="r" defTabSz="914400" rtl="1" eaLnBrk="1" fontAlgn="auto" latinLnBrk="0" hangingPunct="1">
              <a:lnSpc>
                <a:spcPct val="90000"/>
              </a:lnSpc>
              <a:spcBef>
                <a:spcPts val="1000"/>
              </a:spcBef>
              <a:spcAft>
                <a:spcPts val="0"/>
              </a:spcAft>
              <a:buClrTx/>
              <a:buSzTx/>
              <a:buNone/>
              <a:tabLst/>
              <a:defRPr/>
            </a:pPr>
            <a:endParaRPr kumimoji="0" lang="ar-JO"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algn="r" rtl="1">
              <a:defRPr/>
            </a:pPr>
            <a:r>
              <a:rPr kumimoji="0" lang="ar-JO"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على الشركة في حال تعذر تطبيق الاحكام اعلاه </a:t>
            </a:r>
            <a:r>
              <a:rPr kumimoji="0" lang="ar-JO" sz="2400" b="0"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اعلام مراقب الشركات عن أسباب ذلك.</a:t>
            </a:r>
          </a:p>
          <a:p>
            <a:pPr marL="0" marR="0" lvl="0" indent="0" algn="r" defTabSz="914400" rtl="1" eaLnBrk="1" fontAlgn="auto" latinLnBrk="0" hangingPunct="1">
              <a:lnSpc>
                <a:spcPct val="90000"/>
              </a:lnSpc>
              <a:spcBef>
                <a:spcPts val="1000"/>
              </a:spcBef>
              <a:spcAft>
                <a:spcPts val="0"/>
              </a:spcAft>
              <a:buClrTx/>
              <a:buSzTx/>
              <a:buNone/>
              <a:tabLst/>
              <a:defRPr/>
            </a:pPr>
            <a:endParaRPr kumimoji="0" lang="ar-JO"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4" name="Content Placeholder 4">
            <a:extLst>
              <a:ext uri="{FF2B5EF4-FFF2-40B4-BE49-F238E27FC236}">
                <a16:creationId xmlns:a16="http://schemas.microsoft.com/office/drawing/2014/main" id="{05320A4E-6DFA-B933-A34A-5119C5986FF2}"/>
              </a:ext>
            </a:extLst>
          </p:cNvPr>
          <p:cNvPicPr>
            <a:picLocks noChangeAspect="1"/>
          </p:cNvPicPr>
          <p:nvPr/>
        </p:nvPicPr>
        <p:blipFill>
          <a:blip r:embed="rId2"/>
          <a:stretch>
            <a:fillRect/>
          </a:stretch>
        </p:blipFill>
        <p:spPr>
          <a:xfrm>
            <a:off x="1828800" y="0"/>
            <a:ext cx="1092421" cy="1092421"/>
          </a:xfrm>
          <a:prstGeom prst="rect">
            <a:avLst/>
          </a:prstGeom>
        </p:spPr>
      </p:pic>
    </p:spTree>
    <p:extLst>
      <p:ext uri="{BB962C8B-B14F-4D97-AF65-F5344CB8AC3E}">
        <p14:creationId xmlns:p14="http://schemas.microsoft.com/office/powerpoint/2010/main" val="1645792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32BD8-D6A7-DE96-7C0E-BE75312E54FD}"/>
              </a:ext>
            </a:extLst>
          </p:cNvPr>
          <p:cNvSpPr>
            <a:spLocks noGrp="1"/>
          </p:cNvSpPr>
          <p:nvPr>
            <p:ph type="title"/>
          </p:nvPr>
        </p:nvSpPr>
        <p:spPr/>
        <p:txBody>
          <a:bodyPr>
            <a:normAutofit/>
          </a:bodyPr>
          <a:lstStyle/>
          <a:p>
            <a:pPr algn="ctr" rtl="1"/>
            <a:r>
              <a:rPr lang="ar-JO" sz="2200" u="sng" dirty="0"/>
              <a:t>الكوتا في القانون الأردني</a:t>
            </a:r>
            <a:r>
              <a:rPr lang="ar-JO" sz="2200" dirty="0"/>
              <a:t>: </a:t>
            </a:r>
            <a:br>
              <a:rPr lang="ar-JO" dirty="0"/>
            </a:br>
            <a:r>
              <a:rPr lang="ar-JO" dirty="0"/>
              <a:t>الشركات المدرجة</a:t>
            </a:r>
            <a:endParaRPr lang="en-US" dirty="0"/>
          </a:p>
        </p:txBody>
      </p:sp>
      <p:sp>
        <p:nvSpPr>
          <p:cNvPr id="3" name="Content Placeholder 2">
            <a:extLst>
              <a:ext uri="{FF2B5EF4-FFF2-40B4-BE49-F238E27FC236}">
                <a16:creationId xmlns:a16="http://schemas.microsoft.com/office/drawing/2014/main" id="{348799D8-DE9A-E819-4B78-84CF3BE66E21}"/>
              </a:ext>
            </a:extLst>
          </p:cNvPr>
          <p:cNvSpPr>
            <a:spLocks noGrp="1"/>
          </p:cNvSpPr>
          <p:nvPr>
            <p:ph idx="1"/>
          </p:nvPr>
        </p:nvSpPr>
        <p:spPr>
          <a:xfrm>
            <a:off x="838200" y="2492896"/>
            <a:ext cx="10515600" cy="4151312"/>
          </a:xfrm>
        </p:spPr>
        <p:txBody>
          <a:bodyPr>
            <a:normAutofit/>
          </a:bodyPr>
          <a:lstStyle/>
          <a:p>
            <a:pPr marL="0" indent="0" algn="r" rtl="1">
              <a:buNone/>
            </a:pPr>
            <a:r>
              <a:rPr lang="ar-JO" sz="2200" dirty="0"/>
              <a:t>تطبق تعليمات حوكمة الشركات المساهمة المدرجة لعام 2017 على الشركات المساهمة المدرجة في السوق المالي، وفي حال وجود تعارض بين هذه التعليمات وأي تشريعات صادرة عن البنك المركزي الأردني، فعلى الشركات التي تخضع لرقابة هاتين الجهتين إعلام الهيئة بذلك وتقديم التوضيح حول هذا التعارض لاتخاذ القرار المناسب.</a:t>
            </a:r>
          </a:p>
          <a:p>
            <a:pPr marL="0" indent="0" algn="r" rtl="1">
              <a:buNone/>
            </a:pPr>
            <a:r>
              <a:rPr lang="ar-JO" sz="2200" dirty="0"/>
              <a:t>تنص التعليمات على ان عدد أعضاء مجلس إدارة الشركة يجب الا يقل عن خمسة ولا يزيد على ثلاثة عشر عضواً وفقاً لما يحدده نظام الشركة.</a:t>
            </a:r>
          </a:p>
          <a:p>
            <a:pPr marL="0" indent="0" algn="r" rtl="1">
              <a:buNone/>
            </a:pPr>
            <a:r>
              <a:rPr lang="ar-JO" sz="2200" dirty="0"/>
              <a:t>لم تشترط التعليمات عضوية المرأة في مجالس الإدارة ولكن نظرا لان تعليمات قواعد حوكمة الشركات المساهمة لسنة 2024 الصادرة بموجب قانون الشركات تنطبق على كافة الشركات المساهمة العامة المدرجة وغير المدرجة وبالتالي </a:t>
            </a:r>
            <a:r>
              <a:rPr lang="ar-JO" sz="2200" dirty="0">
                <a:solidFill>
                  <a:srgbClr val="FF0000"/>
                </a:solidFill>
              </a:rPr>
              <a:t>يجب ان تشكل النساء 20% من كامل أعضاء مجلس إدارة الشركات المساهمة المدرجة.</a:t>
            </a:r>
          </a:p>
        </p:txBody>
      </p:sp>
      <p:pic>
        <p:nvPicPr>
          <p:cNvPr id="4" name="Content Placeholder 4">
            <a:extLst>
              <a:ext uri="{FF2B5EF4-FFF2-40B4-BE49-F238E27FC236}">
                <a16:creationId xmlns:a16="http://schemas.microsoft.com/office/drawing/2014/main" id="{05320A4E-6DFA-B933-A34A-5119C5986FF2}"/>
              </a:ext>
            </a:extLst>
          </p:cNvPr>
          <p:cNvPicPr>
            <a:picLocks noChangeAspect="1"/>
          </p:cNvPicPr>
          <p:nvPr/>
        </p:nvPicPr>
        <p:blipFill>
          <a:blip r:embed="rId2"/>
          <a:stretch>
            <a:fillRect/>
          </a:stretch>
        </p:blipFill>
        <p:spPr>
          <a:xfrm>
            <a:off x="1828800" y="0"/>
            <a:ext cx="1092421" cy="1092421"/>
          </a:xfrm>
          <a:prstGeom prst="rect">
            <a:avLst/>
          </a:prstGeom>
        </p:spPr>
      </p:pic>
    </p:spTree>
    <p:extLst>
      <p:ext uri="{BB962C8B-B14F-4D97-AF65-F5344CB8AC3E}">
        <p14:creationId xmlns:p14="http://schemas.microsoft.com/office/powerpoint/2010/main" val="300251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472CD-3C77-7A75-C05C-060BDD0BF827}"/>
              </a:ext>
            </a:extLst>
          </p:cNvPr>
          <p:cNvSpPr>
            <a:spLocks noGrp="1"/>
          </p:cNvSpPr>
          <p:nvPr>
            <p:ph type="title"/>
          </p:nvPr>
        </p:nvSpPr>
        <p:spPr/>
        <p:txBody>
          <a:bodyPr>
            <a:normAutofit/>
          </a:bodyPr>
          <a:lstStyle/>
          <a:p>
            <a:pPr algn="ctr"/>
            <a:r>
              <a:rPr lang="ar-JO" dirty="0"/>
              <a:t>البنوك كمثال</a:t>
            </a:r>
            <a:endParaRPr lang="en-US" sz="3200" dirty="0"/>
          </a:p>
        </p:txBody>
      </p:sp>
      <p:sp>
        <p:nvSpPr>
          <p:cNvPr id="3" name="Content Placeholder 2">
            <a:extLst>
              <a:ext uri="{FF2B5EF4-FFF2-40B4-BE49-F238E27FC236}">
                <a16:creationId xmlns:a16="http://schemas.microsoft.com/office/drawing/2014/main" id="{08F904A6-8C31-0970-5A65-728AE0E570F5}"/>
              </a:ext>
            </a:extLst>
          </p:cNvPr>
          <p:cNvSpPr>
            <a:spLocks noGrp="1"/>
          </p:cNvSpPr>
          <p:nvPr>
            <p:ph idx="1"/>
          </p:nvPr>
        </p:nvSpPr>
        <p:spPr>
          <a:xfrm>
            <a:off x="838200" y="2492896"/>
            <a:ext cx="10515600" cy="3813175"/>
          </a:xfrm>
        </p:spPr>
        <p:txBody>
          <a:bodyPr/>
          <a:lstStyle/>
          <a:p>
            <a:pPr algn="r" rtl="1"/>
            <a:r>
              <a:rPr lang="ar-JO" sz="2400" b="1" dirty="0"/>
              <a:t>حسب المادة 22 من قانون البنوك لعام 2000 وتعليمات الحوكمة المؤسسية للبنوك لعام 2023</a:t>
            </a:r>
          </a:p>
          <a:p>
            <a:pPr marL="0" indent="0" algn="r" rtl="1">
              <a:buNone/>
            </a:pPr>
            <a:r>
              <a:rPr lang="ar-JO" sz="2200" dirty="0"/>
              <a:t>عدد أعضاء المجلس إدارة البنك يجب الا يقل عن أحد عشر عضواً، إلا إذا كان البنك مملوكاً من مساهم واحد فيكون عدد أعضاء المجلس سبعة أعضاء كحد أدنى. وذكرت تعليمات الحوكمة في </a:t>
            </a:r>
            <a:r>
              <a:rPr lang="ar-JO" sz="2200" u="sng" dirty="0"/>
              <a:t>الفقرة (24/هـ)</a:t>
            </a:r>
            <a:r>
              <a:rPr lang="ar-JO" sz="2200" dirty="0"/>
              <a:t> على انه:</a:t>
            </a:r>
          </a:p>
          <a:p>
            <a:pPr marL="0" indent="0" algn="ctr" rtl="1">
              <a:buNone/>
            </a:pPr>
            <a:r>
              <a:rPr lang="ar-JO" sz="2200" dirty="0">
                <a:solidFill>
                  <a:srgbClr val="FF0000"/>
                </a:solidFill>
              </a:rPr>
              <a:t> "ع</a:t>
            </a:r>
            <a:r>
              <a:rPr lang="ar-JO" sz="2200" b="0" i="0" dirty="0">
                <a:solidFill>
                  <a:srgbClr val="FF0000"/>
                </a:solidFill>
                <a:effectLst/>
                <a:latin typeface="GE_SS_TEXT_LIGHT"/>
              </a:rPr>
              <a:t>لى البنك مراعاة تمثيل المرأة في عضوية المجلس والإدارة التنفيذية العليا".</a:t>
            </a:r>
            <a:endParaRPr lang="ar-JO" sz="2200" dirty="0">
              <a:solidFill>
                <a:srgbClr val="FF0000"/>
              </a:solidFill>
            </a:endParaRPr>
          </a:p>
          <a:p>
            <a:pPr marL="0" indent="0" algn="r" rtl="1">
              <a:buNone/>
            </a:pPr>
            <a:r>
              <a:rPr lang="ar-JO" sz="2200" dirty="0"/>
              <a:t>وقد صدر تعميم معدل لمتطلبات الفقرة (24/هـ) من تعليمات الحوكمة من محافظ البنك المركزي بتاريخ 22/9/2024 ذكر فيه لغايات مراعاة التنوع الجندري في تشكيلة مجالس ادارات البنوك فإنه يتوجب على كل بنك الالتزام بتمثيل المرأة في عضوية مجلس ادارته بنسبة </a:t>
            </a:r>
            <a:r>
              <a:rPr lang="ar-JO" sz="2200" dirty="0">
                <a:solidFill>
                  <a:srgbClr val="FF0000"/>
                </a:solidFill>
              </a:rPr>
              <a:t>لا تقل عن 20% </a:t>
            </a:r>
            <a:r>
              <a:rPr lang="ar-JO" sz="2200" dirty="0"/>
              <a:t>من عدد أعضاء المجلس شريطة أن تتوفر فيها كافة شروط العضوية المحددة في قانون البنوك وتعليمات الحوكمة سواء كانت عضوا أصيلا أو ممثلا لشخص اعتباري ويعمل بذلك اعتبارا من بداية عام 2026 .</a:t>
            </a:r>
          </a:p>
          <a:p>
            <a:pPr marL="0" indent="0" algn="r" rtl="1">
              <a:buNone/>
            </a:pPr>
            <a:endParaRPr lang="ar-JO" sz="2200" dirty="0"/>
          </a:p>
          <a:p>
            <a:pPr algn="r"/>
            <a:endParaRPr lang="en-US" dirty="0"/>
          </a:p>
        </p:txBody>
      </p:sp>
      <p:pic>
        <p:nvPicPr>
          <p:cNvPr id="4" name="Content Placeholder 4">
            <a:extLst>
              <a:ext uri="{FF2B5EF4-FFF2-40B4-BE49-F238E27FC236}">
                <a16:creationId xmlns:a16="http://schemas.microsoft.com/office/drawing/2014/main" id="{05320A4E-6DFA-B933-A34A-5119C5986FF2}"/>
              </a:ext>
            </a:extLst>
          </p:cNvPr>
          <p:cNvPicPr>
            <a:picLocks noChangeAspect="1"/>
          </p:cNvPicPr>
          <p:nvPr/>
        </p:nvPicPr>
        <p:blipFill>
          <a:blip r:embed="rId2"/>
          <a:stretch>
            <a:fillRect/>
          </a:stretch>
        </p:blipFill>
        <p:spPr>
          <a:xfrm>
            <a:off x="1828800" y="0"/>
            <a:ext cx="1092421" cy="1092421"/>
          </a:xfrm>
          <a:prstGeom prst="rect">
            <a:avLst/>
          </a:prstGeom>
        </p:spPr>
      </p:pic>
    </p:spTree>
    <p:extLst>
      <p:ext uri="{BB962C8B-B14F-4D97-AF65-F5344CB8AC3E}">
        <p14:creationId xmlns:p14="http://schemas.microsoft.com/office/powerpoint/2010/main" val="3275823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29B76-E371-53B2-F1D6-7F3449CB1C98}"/>
              </a:ext>
            </a:extLst>
          </p:cNvPr>
          <p:cNvSpPr>
            <a:spLocks noGrp="1"/>
          </p:cNvSpPr>
          <p:nvPr>
            <p:ph type="title"/>
          </p:nvPr>
        </p:nvSpPr>
        <p:spPr/>
        <p:txBody>
          <a:bodyPr/>
          <a:lstStyle/>
          <a:p>
            <a:pPr algn="ctr" rtl="1"/>
            <a:r>
              <a:rPr lang="ar-JO" dirty="0"/>
              <a:t>مشاركة المرأة في مجالس الإدارات البنوك في الاردن</a:t>
            </a:r>
            <a:endParaRPr lang="en-US" dirty="0"/>
          </a:p>
        </p:txBody>
      </p:sp>
      <p:sp>
        <p:nvSpPr>
          <p:cNvPr id="3" name="Content Placeholder 2">
            <a:extLst>
              <a:ext uri="{FF2B5EF4-FFF2-40B4-BE49-F238E27FC236}">
                <a16:creationId xmlns:a16="http://schemas.microsoft.com/office/drawing/2014/main" id="{B5C0DF98-3C1A-A644-A629-3DB136327B12}"/>
              </a:ext>
            </a:extLst>
          </p:cNvPr>
          <p:cNvSpPr>
            <a:spLocks noGrp="1"/>
          </p:cNvSpPr>
          <p:nvPr>
            <p:ph idx="1"/>
          </p:nvPr>
        </p:nvSpPr>
        <p:spPr/>
        <p:txBody>
          <a:bodyPr/>
          <a:lstStyle/>
          <a:p>
            <a:pPr algn="r" rtl="1">
              <a:buFont typeface="Arial" panose="020B0604020202020204" pitchFamily="34" charset="0"/>
              <a:buChar char="•"/>
            </a:pPr>
            <a:r>
              <a:rPr lang="ar-JO" sz="2200" u="sng" dirty="0"/>
              <a:t>2022: </a:t>
            </a:r>
            <a:r>
              <a:rPr lang="ar-SA" sz="2200" u="sng" dirty="0"/>
              <a:t>النساء يشغلن 14 من أصل 173 مقعدًا في مجالس إدارات البنوك الأردنية</a:t>
            </a:r>
            <a:r>
              <a:rPr lang="ar-SA" sz="2200" dirty="0"/>
              <a:t>، مما يعادل نسبة 8.1%. وهذا يسلط الضوء على التفاوت بين الجنسين في الأدوار القيادية العليا في المؤسسات المالية.</a:t>
            </a:r>
            <a:endParaRPr lang="en-US" sz="2200" dirty="0"/>
          </a:p>
          <a:p>
            <a:pPr marL="457200" lvl="1" indent="-223838" algn="r" rtl="1">
              <a:buNone/>
            </a:pPr>
            <a:endParaRPr lang="ar-JO" sz="2200" dirty="0"/>
          </a:p>
          <a:p>
            <a:pPr marL="457200" lvl="1" indent="-223838" algn="r" rtl="1">
              <a:buNone/>
            </a:pPr>
            <a:r>
              <a:rPr lang="ar-SA" sz="2200" dirty="0"/>
              <a:t>المصدر: جمعية البنوك في الأردن​</a:t>
            </a:r>
            <a:r>
              <a:rPr lang="en-GB" sz="2200" dirty="0">
                <a:hlinkClick r:id="rId2"/>
              </a:rPr>
              <a:t>Association of Banks in Jordan</a:t>
            </a:r>
            <a:endParaRPr lang="en-GB" sz="2200" dirty="0"/>
          </a:p>
          <a:p>
            <a:pPr marL="0" indent="0" algn="r" rtl="1">
              <a:buNone/>
            </a:pPr>
            <a:endParaRPr lang="en-GB" sz="2200" dirty="0"/>
          </a:p>
          <a:p>
            <a:pPr algn="r" rtl="1">
              <a:buFont typeface="Arial" panose="020B0604020202020204" pitchFamily="34" charset="0"/>
              <a:buChar char="•"/>
            </a:pPr>
            <a:r>
              <a:rPr lang="ar-JO" sz="2200" dirty="0"/>
              <a:t>2024: عدد أعضاء مجلس الإدارة من السيدات 21 </a:t>
            </a:r>
            <a:r>
              <a:rPr lang="ar-JO" sz="2200"/>
              <a:t>سيدة لدى </a:t>
            </a:r>
            <a:r>
              <a:rPr lang="ar-JO" sz="2200" dirty="0"/>
              <a:t>15 بنكا مدرجا مما يعادل نسبة 12.4%.</a:t>
            </a:r>
          </a:p>
        </p:txBody>
      </p:sp>
      <p:pic>
        <p:nvPicPr>
          <p:cNvPr id="4" name="Content Placeholder 4">
            <a:extLst>
              <a:ext uri="{FF2B5EF4-FFF2-40B4-BE49-F238E27FC236}">
                <a16:creationId xmlns:a16="http://schemas.microsoft.com/office/drawing/2014/main" id="{05320A4E-6DFA-B933-A34A-5119C5986FF2}"/>
              </a:ext>
            </a:extLst>
          </p:cNvPr>
          <p:cNvPicPr>
            <a:picLocks noChangeAspect="1"/>
          </p:cNvPicPr>
          <p:nvPr/>
        </p:nvPicPr>
        <p:blipFill>
          <a:blip r:embed="rId3"/>
          <a:stretch>
            <a:fillRect/>
          </a:stretch>
        </p:blipFill>
        <p:spPr>
          <a:xfrm>
            <a:off x="1828800" y="0"/>
            <a:ext cx="1092421" cy="1092421"/>
          </a:xfrm>
          <a:prstGeom prst="rect">
            <a:avLst/>
          </a:prstGeom>
        </p:spPr>
      </p:pic>
    </p:spTree>
    <p:extLst>
      <p:ext uri="{BB962C8B-B14F-4D97-AF65-F5344CB8AC3E}">
        <p14:creationId xmlns:p14="http://schemas.microsoft.com/office/powerpoint/2010/main" val="2731172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3656A-5DDF-1C68-1B16-C2E2D622426C}"/>
              </a:ext>
            </a:extLst>
          </p:cNvPr>
          <p:cNvSpPr>
            <a:spLocks noGrp="1"/>
          </p:cNvSpPr>
          <p:nvPr>
            <p:ph type="title"/>
          </p:nvPr>
        </p:nvSpPr>
        <p:spPr>
          <a:xfrm>
            <a:off x="609600" y="978835"/>
            <a:ext cx="10972800" cy="1143000"/>
          </a:xfrm>
        </p:spPr>
        <p:txBody>
          <a:bodyPr/>
          <a:lstStyle/>
          <a:p>
            <a:pPr marL="0" marR="0" lvl="0" indent="0" algn="ctr" defTabSz="914400" rtl="1" eaLnBrk="1" fontAlgn="auto" latinLnBrk="0" hangingPunct="1">
              <a:lnSpc>
                <a:spcPct val="90000"/>
              </a:lnSpc>
              <a:spcBef>
                <a:spcPts val="1000"/>
              </a:spcBef>
              <a:spcAft>
                <a:spcPts val="0"/>
              </a:spcAft>
              <a:tabLst/>
              <a:defRPr/>
            </a:pPr>
            <a:r>
              <a:rPr kumimoji="0" lang="ar-JO" sz="3200" b="1"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rPr>
              <a:t>ثانيا: مقترحات وحلول أخرى</a:t>
            </a:r>
            <a:endParaRPr lang="en-US" dirty="0">
              <a:highlight>
                <a:srgbClr val="FFFF00"/>
              </a:highlight>
            </a:endParaRPr>
          </a:p>
        </p:txBody>
      </p:sp>
      <p:sp>
        <p:nvSpPr>
          <p:cNvPr id="3" name="Content Placeholder 2">
            <a:extLst>
              <a:ext uri="{FF2B5EF4-FFF2-40B4-BE49-F238E27FC236}">
                <a16:creationId xmlns:a16="http://schemas.microsoft.com/office/drawing/2014/main" id="{62518B3C-4727-6D81-DB54-119225A4E8E2}"/>
              </a:ext>
            </a:extLst>
          </p:cNvPr>
          <p:cNvSpPr>
            <a:spLocks noGrp="1"/>
          </p:cNvSpPr>
          <p:nvPr>
            <p:ph idx="1"/>
          </p:nvPr>
        </p:nvSpPr>
        <p:spPr>
          <a:xfrm>
            <a:off x="838200" y="1825625"/>
            <a:ext cx="10515600" cy="785495"/>
          </a:xfrm>
        </p:spPr>
        <p:txBody>
          <a:bodyPr/>
          <a:lstStyle/>
          <a:p>
            <a:pPr marL="0" indent="0" algn="ctr" rtl="1">
              <a:buNone/>
            </a:pPr>
            <a:r>
              <a:rPr lang="ar-JO" sz="3200" dirty="0">
                <a:solidFill>
                  <a:srgbClr val="FF0000"/>
                </a:solidFill>
              </a:rPr>
              <a:t>جلسة  حوارية </a:t>
            </a:r>
          </a:p>
          <a:p>
            <a:pPr algn="r" rtl="1"/>
            <a:endParaRPr lang="ar-JO" dirty="0"/>
          </a:p>
        </p:txBody>
      </p:sp>
      <p:pic>
        <p:nvPicPr>
          <p:cNvPr id="5" name="Picture 4">
            <a:extLst>
              <a:ext uri="{FF2B5EF4-FFF2-40B4-BE49-F238E27FC236}">
                <a16:creationId xmlns:a16="http://schemas.microsoft.com/office/drawing/2014/main" id="{5C5D59F5-3D2C-0164-9051-4D85FC02DADE}"/>
              </a:ext>
            </a:extLst>
          </p:cNvPr>
          <p:cNvPicPr>
            <a:picLocks noChangeAspect="1"/>
          </p:cNvPicPr>
          <p:nvPr/>
        </p:nvPicPr>
        <p:blipFill>
          <a:blip r:embed="rId2">
            <a:extLst>
              <a:ext uri="{28A0092B-C50C-407E-A947-70E740481C1C}">
                <a14:useLocalDpi xmlns:a14="http://schemas.microsoft.com/office/drawing/2010/main" val="0"/>
              </a:ext>
            </a:extLst>
          </a:blip>
          <a:srcRect l="9807" r="18730"/>
          <a:stretch/>
        </p:blipFill>
        <p:spPr>
          <a:xfrm>
            <a:off x="2814320" y="2611120"/>
            <a:ext cx="6563360" cy="3463148"/>
          </a:xfrm>
          <a:prstGeom prst="rect">
            <a:avLst/>
          </a:prstGeom>
        </p:spPr>
      </p:pic>
      <p:pic>
        <p:nvPicPr>
          <p:cNvPr id="6" name="Content Placeholder 4">
            <a:extLst>
              <a:ext uri="{FF2B5EF4-FFF2-40B4-BE49-F238E27FC236}">
                <a16:creationId xmlns:a16="http://schemas.microsoft.com/office/drawing/2014/main" id="{05320A4E-6DFA-B933-A34A-5119C5986FF2}"/>
              </a:ext>
            </a:extLst>
          </p:cNvPr>
          <p:cNvPicPr>
            <a:picLocks noChangeAspect="1"/>
          </p:cNvPicPr>
          <p:nvPr/>
        </p:nvPicPr>
        <p:blipFill>
          <a:blip r:embed="rId3"/>
          <a:stretch>
            <a:fillRect/>
          </a:stretch>
        </p:blipFill>
        <p:spPr>
          <a:xfrm>
            <a:off x="1828800" y="0"/>
            <a:ext cx="1092421" cy="1092421"/>
          </a:xfrm>
          <a:prstGeom prst="rect">
            <a:avLst/>
          </a:prstGeom>
        </p:spPr>
      </p:pic>
    </p:spTree>
    <p:extLst>
      <p:ext uri="{BB962C8B-B14F-4D97-AF65-F5344CB8AC3E}">
        <p14:creationId xmlns:p14="http://schemas.microsoft.com/office/powerpoint/2010/main" val="84477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B73B-7045-F467-868C-F58B8D2CC9AE}"/>
              </a:ext>
            </a:extLst>
          </p:cNvPr>
          <p:cNvSpPr>
            <a:spLocks noGrp="1"/>
          </p:cNvSpPr>
          <p:nvPr>
            <p:ph type="title"/>
          </p:nvPr>
        </p:nvSpPr>
        <p:spPr/>
        <p:txBody>
          <a:bodyPr/>
          <a:lstStyle/>
          <a:p>
            <a:pPr algn="ctr" rtl="1"/>
            <a:r>
              <a:rPr lang="ar-JO" dirty="0">
                <a:solidFill>
                  <a:srgbClr val="FF0000"/>
                </a:solidFill>
                <a:effectLst>
                  <a:outerShdw blurRad="38100" dist="38100" dir="2700000" algn="tl">
                    <a:srgbClr val="000000">
                      <a:alpha val="43137"/>
                    </a:srgbClr>
                  </a:outerShdw>
                </a:effectLst>
              </a:rPr>
              <a:t>شكرا لكم</a:t>
            </a:r>
            <a:endParaRPr lang="en-US"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F0F291E-14F8-98D4-AEF7-B333990D8579}"/>
              </a:ext>
            </a:extLst>
          </p:cNvPr>
          <p:cNvSpPr>
            <a:spLocks noGrp="1"/>
          </p:cNvSpPr>
          <p:nvPr>
            <p:ph sz="half" idx="1"/>
          </p:nvPr>
        </p:nvSpPr>
        <p:spPr>
          <a:xfrm>
            <a:off x="1615440" y="1956117"/>
            <a:ext cx="4775200" cy="4090352"/>
          </a:xfrm>
        </p:spPr>
        <p:txBody>
          <a:bodyPr>
            <a:normAutofit/>
          </a:bodyPr>
          <a:lstStyle/>
          <a:p>
            <a:pPr marL="173038"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SA" sz="2400" b="1" i="0" u="none" strike="noStrike" kern="1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د</a:t>
            </a:r>
            <a:r>
              <a:rPr kumimoji="0" lang="ar-SA" sz="2400" b="1" i="0" u="none" strike="noStrike" kern="1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ناديه العناني</a:t>
            </a:r>
            <a:endParaRPr kumimoji="0" lang="en-US" sz="2400" b="0" i="0" u="none" strike="noStrike" kern="1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a:p>
            <a:pPr marL="173038"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SA" sz="2000" b="0" i="0" u="none" strike="noStrike" kern="1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الشريك المدير</a:t>
            </a:r>
            <a:endParaRPr kumimoji="0" lang="ar-JO" sz="2000" b="0" i="0" u="none" strike="noStrike" kern="1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173038"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ar-JO" sz="2400" b="1" kern="100" dirty="0">
                <a:solidFill>
                  <a:prstClr val="black"/>
                </a:solidFill>
                <a:latin typeface="Calibri" panose="020F0502020204030204"/>
                <a:ea typeface="Calibri" panose="020F0502020204030204" pitchFamily="34" charset="0"/>
                <a:cs typeface="Times New Roman" panose="02020603050405020304" pitchFamily="18" charset="0"/>
              </a:rPr>
              <a:t>شركة العناني للقانون</a:t>
            </a:r>
            <a:endParaRPr kumimoji="0" lang="en-US" sz="2400" b="1" i="0" u="none" strike="noStrike" kern="1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a:p>
            <a:pPr marL="173038"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ar-JO" sz="2000" b="1" i="0" u="none" strike="noStrike" kern="1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173038"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SA" sz="2000" b="1" i="0" u="none" strike="noStrike" kern="1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الهاتف: </a:t>
            </a:r>
            <a:r>
              <a:rPr kumimoji="0" lang="ar-SA" sz="2000" b="0" i="0" u="none" strike="noStrike" kern="1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810 4 510 (6) 962+</a:t>
            </a:r>
            <a:endParaRPr kumimoji="0" lang="en-US" sz="2000" b="0" i="0" u="none" strike="noStrike" kern="1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a:p>
            <a:pPr marL="173038"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JO" sz="2000" b="1" i="0" u="none" strike="noStrike" kern="1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الجوال</a:t>
            </a:r>
            <a:r>
              <a:rPr kumimoji="0" lang="ar-SA" sz="2000" b="1" i="0" u="none" strike="noStrike" kern="1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ar-SA" sz="2000" b="0" i="0" u="none" strike="noStrike" kern="1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22 23 33 790 962+</a:t>
            </a:r>
            <a:endParaRPr kumimoji="0" lang="en-US" sz="2000" b="0" i="0" u="none" strike="noStrike" kern="1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a:p>
            <a:pPr marL="173038"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SA" sz="2000" b="1" i="0" u="none" strike="noStrike" kern="1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الايميل:</a:t>
            </a:r>
            <a:r>
              <a:rPr kumimoji="0" lang="en-US" sz="2000" b="0" i="0" u="sng" strike="noStrike" kern="100" cap="none" spc="0" normalizeH="0" baseline="0" noProof="0" dirty="0">
                <a:ln>
                  <a:noFill/>
                </a:ln>
                <a:solidFill>
                  <a:srgbClr val="0563C1"/>
                </a:solidFill>
                <a:effectLst/>
                <a:uLnTx/>
                <a:uFillTx/>
                <a:latin typeface="Calibri" panose="020F0502020204030204"/>
                <a:ea typeface="Calibri" panose="020F0502020204030204" pitchFamily="34" charset="0"/>
                <a:cs typeface="Arial" panose="020B0604020202020204" pitchFamily="34" charset="0"/>
                <a:hlinkClick r:id="rId2"/>
              </a:rPr>
              <a:t>n.alanani@anani-law.com</a:t>
            </a:r>
            <a:r>
              <a:rPr kumimoji="0" lang="en-US" sz="2000" b="0" i="0" u="none" strike="noStrike" kern="100" cap="none" spc="0" normalizeH="0" baseline="0" noProof="0" dirty="0">
                <a:ln>
                  <a:noFill/>
                </a:ln>
                <a:solidFill>
                  <a:prstClr val="black">
                    <a:tint val="75000"/>
                  </a:prstClr>
                </a:solidFill>
                <a:effectLst/>
                <a:uLnTx/>
                <a:uFillTx/>
                <a:latin typeface="Calibri" panose="020F0502020204030204"/>
                <a:ea typeface="Calibri" panose="020F0502020204030204" pitchFamily="34" charset="0"/>
                <a:cs typeface="Arial" panose="020B0604020202020204" pitchFamily="34" charset="0"/>
              </a:rPr>
              <a:t>  </a:t>
            </a:r>
          </a:p>
          <a:p>
            <a:pPr marL="173038"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SA" sz="2000" b="1" i="0" u="none" strike="noStrike" kern="1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الانترنت: </a:t>
            </a:r>
            <a:r>
              <a:rPr kumimoji="0" lang="en-GB" sz="2000" b="0" i="0" u="sng" strike="noStrike" kern="100" cap="none" spc="0" normalizeH="0" baseline="0" noProof="0" dirty="0">
                <a:ln>
                  <a:noFill/>
                </a:ln>
                <a:solidFill>
                  <a:srgbClr val="0563C1"/>
                </a:solidFill>
                <a:effectLst/>
                <a:uLnTx/>
                <a:uFillTx/>
                <a:latin typeface="Calibri" panose="020F0502020204030204"/>
                <a:ea typeface="Calibri" panose="020F0502020204030204" pitchFamily="34" charset="0"/>
                <a:cs typeface="Arial" panose="020B0604020202020204" pitchFamily="34" charset="0"/>
                <a:hlinkClick r:id="rId3"/>
              </a:rPr>
              <a:t>www.anani-law.com</a:t>
            </a:r>
            <a:endParaRPr kumimoji="0" lang="en-US" sz="2000" b="0" i="0" u="none" strike="noStrike" kern="100" cap="none" spc="0" normalizeH="0" baseline="0" noProof="0" dirty="0">
              <a:ln>
                <a:noFill/>
              </a:ln>
              <a:solidFill>
                <a:prstClr val="black">
                  <a:tint val="75000"/>
                </a:prstClr>
              </a:solidFill>
              <a:effectLst/>
              <a:uLnTx/>
              <a:uFillTx/>
              <a:latin typeface="Calibri" panose="020F0502020204030204"/>
              <a:ea typeface="Calibri" panose="020F050202020403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05320A4E-6DFA-B933-A34A-5119C5986FF2}"/>
              </a:ext>
            </a:extLst>
          </p:cNvPr>
          <p:cNvPicPr>
            <a:picLocks noGrp="1" noChangeAspect="1"/>
          </p:cNvPicPr>
          <p:nvPr>
            <p:ph sz="half" idx="2"/>
          </p:nvPr>
        </p:nvPicPr>
        <p:blipFill>
          <a:blip r:embed="rId4"/>
          <a:stretch>
            <a:fillRect/>
          </a:stretch>
        </p:blipFill>
        <p:spPr>
          <a:xfrm>
            <a:off x="7203440" y="2495021"/>
            <a:ext cx="3012545" cy="3012545"/>
          </a:xfrm>
          <a:prstGeom prst="rect">
            <a:avLst/>
          </a:prstGeom>
        </p:spPr>
      </p:pic>
    </p:spTree>
    <p:extLst>
      <p:ext uri="{BB962C8B-B14F-4D97-AF65-F5344CB8AC3E}">
        <p14:creationId xmlns:p14="http://schemas.microsoft.com/office/powerpoint/2010/main" val="1533235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B37E0-6AA1-5652-0418-8FD9F8DEC20B}"/>
              </a:ext>
            </a:extLst>
          </p:cNvPr>
          <p:cNvSpPr>
            <a:spLocks noGrp="1"/>
          </p:cNvSpPr>
          <p:nvPr>
            <p:ph type="title"/>
          </p:nvPr>
        </p:nvSpPr>
        <p:spPr>
          <a:xfrm>
            <a:off x="7506598" y="1476008"/>
            <a:ext cx="3932237" cy="670560"/>
          </a:xfrm>
        </p:spPr>
        <p:txBody>
          <a:bodyPr>
            <a:noAutofit/>
          </a:bodyPr>
          <a:lstStyle/>
          <a:p>
            <a:pPr algn="ctr"/>
            <a:r>
              <a:rPr lang="ar-JO" sz="4400" dirty="0"/>
              <a:t>الاجندة</a:t>
            </a:r>
            <a:endParaRPr lang="en-US" sz="4400" dirty="0"/>
          </a:p>
        </p:txBody>
      </p:sp>
      <p:pic>
        <p:nvPicPr>
          <p:cNvPr id="6" name="Picture Placeholder 5">
            <a:extLst>
              <a:ext uri="{FF2B5EF4-FFF2-40B4-BE49-F238E27FC236}">
                <a16:creationId xmlns:a16="http://schemas.microsoft.com/office/drawing/2014/main" id="{8B5AEC8C-42A4-93EA-44C7-98F063468EB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8913" b="18913"/>
          <a:stretch/>
        </p:blipFill>
        <p:spPr>
          <a:xfrm>
            <a:off x="6281529" y="2315730"/>
            <a:ext cx="5795525" cy="3259983"/>
          </a:xfrm>
        </p:spPr>
      </p:pic>
      <p:sp>
        <p:nvSpPr>
          <p:cNvPr id="4" name="Text Placeholder 3">
            <a:extLst>
              <a:ext uri="{FF2B5EF4-FFF2-40B4-BE49-F238E27FC236}">
                <a16:creationId xmlns:a16="http://schemas.microsoft.com/office/drawing/2014/main" id="{0E898574-0E68-A31C-CE2E-69F833609D66}"/>
              </a:ext>
            </a:extLst>
          </p:cNvPr>
          <p:cNvSpPr>
            <a:spLocks noGrp="1"/>
          </p:cNvSpPr>
          <p:nvPr>
            <p:ph type="body" sz="half" idx="2"/>
          </p:nvPr>
        </p:nvSpPr>
        <p:spPr>
          <a:xfrm>
            <a:off x="636104" y="980663"/>
            <a:ext cx="5473148" cy="4982816"/>
          </a:xfrm>
        </p:spPr>
        <p:txBody>
          <a:bodyPr>
            <a:noAutofit/>
          </a:bodyPr>
          <a:lstStyle/>
          <a:p>
            <a:pPr marL="285750" indent="-285750" algn="r" rtl="1">
              <a:buFont typeface="Arial" panose="020B0604020202020204" pitchFamily="34" charset="0"/>
              <a:buChar char="•"/>
            </a:pPr>
            <a:r>
              <a:rPr lang="ar-JO" sz="1800" b="1" dirty="0"/>
              <a:t>نتذكر معا اهم مفاهيم الحوكمة</a:t>
            </a:r>
          </a:p>
          <a:p>
            <a:pPr marL="285750" indent="-285750" algn="r" rtl="1">
              <a:buFont typeface="Arial" panose="020B0604020202020204" pitchFamily="34" charset="0"/>
              <a:buChar char="•"/>
            </a:pPr>
            <a:r>
              <a:rPr lang="ar-JO" sz="1800" b="1" dirty="0"/>
              <a:t>لماذا يهم التنوع في مجالس الإدارة؟ </a:t>
            </a:r>
          </a:p>
          <a:p>
            <a:pPr marL="285750" indent="-285750" algn="r" rtl="1">
              <a:buFont typeface="Arial" panose="020B0604020202020204" pitchFamily="34" charset="0"/>
              <a:buChar char="•"/>
            </a:pPr>
            <a:r>
              <a:rPr lang="ar-JO" sz="1800" b="1" dirty="0"/>
              <a:t>نسبة مشاركة المرأة في مجالس الإدارة حول العالم</a:t>
            </a:r>
          </a:p>
          <a:p>
            <a:pPr marL="285750" indent="-285750" algn="r" rtl="1">
              <a:buFont typeface="Arial" panose="020B0604020202020204" pitchFamily="34" charset="0"/>
              <a:buChar char="•"/>
            </a:pPr>
            <a:r>
              <a:rPr lang="ar-JO" sz="1800" b="1" dirty="0"/>
              <a:t>مشاركة المرأة في الأردن: حقائق و ارقام 2017</a:t>
            </a:r>
          </a:p>
          <a:p>
            <a:pPr marL="285750" indent="-285750" algn="r" rtl="1">
              <a:buFont typeface="Arial" panose="020B0604020202020204" pitchFamily="34" charset="0"/>
              <a:buChar char="•"/>
            </a:pPr>
            <a:r>
              <a:rPr lang="ar-JO" sz="1800" b="1" dirty="0"/>
              <a:t>مشاركة المرأة في الأردن: حقائق و ارقام 2023</a:t>
            </a:r>
          </a:p>
          <a:p>
            <a:pPr marL="285750" indent="-285750" algn="r" rtl="1">
              <a:buFont typeface="Arial" panose="020B0604020202020204" pitchFamily="34" charset="0"/>
              <a:buChar char="•"/>
            </a:pPr>
            <a:r>
              <a:rPr lang="ar-JO" sz="1800" b="1" dirty="0"/>
              <a:t>مشاركة المرأة في الأردن: الطموح.</a:t>
            </a:r>
          </a:p>
          <a:p>
            <a:pPr marL="285750" indent="-285750" algn="r" rtl="1">
              <a:buFont typeface="Arial" panose="020B0604020202020204" pitchFamily="34" charset="0"/>
              <a:buChar char="•"/>
            </a:pPr>
            <a:r>
              <a:rPr lang="ar-JO" sz="1800" b="1" dirty="0"/>
              <a:t>أولا: الكوتا النسائية: موقف التشريعات الأردنية. وهل زيادة نسبة الكوتا هي الحل؟</a:t>
            </a:r>
          </a:p>
          <a:p>
            <a:pPr marL="568325" indent="-284163" algn="r" rtl="1">
              <a:buFont typeface="Symbol" panose="05050102010706020507" pitchFamily="18" charset="2"/>
              <a:buChar char=""/>
            </a:pPr>
            <a:r>
              <a:rPr lang="ar-JO" sz="1800" b="1" dirty="0"/>
              <a:t>قانون الشركات لعام 1997</a:t>
            </a:r>
          </a:p>
          <a:p>
            <a:pPr marL="568325" indent="-284163" algn="r" rtl="1">
              <a:buFont typeface="Symbol" panose="05050102010706020507" pitchFamily="18" charset="2"/>
              <a:buChar char=""/>
            </a:pPr>
            <a:r>
              <a:rPr lang="ar-JO" sz="1800" b="1" dirty="0"/>
              <a:t>تعليمات قواعد حوكمة الشركات المساهمة لسنة 2024</a:t>
            </a:r>
          </a:p>
          <a:p>
            <a:pPr marL="568325" indent="-284163" algn="r" rtl="1">
              <a:buFont typeface="Symbol" panose="05050102010706020507" pitchFamily="18" charset="2"/>
              <a:buChar char=""/>
            </a:pPr>
            <a:r>
              <a:rPr lang="ar-JO" sz="1800" b="1" dirty="0"/>
              <a:t>الشركات المدرجة</a:t>
            </a:r>
          </a:p>
          <a:p>
            <a:pPr marL="568325" indent="-284163" algn="r" rtl="1">
              <a:buFont typeface="Symbol" panose="05050102010706020507" pitchFamily="18" charset="2"/>
              <a:buChar char=""/>
            </a:pPr>
            <a:r>
              <a:rPr lang="ar-JO" sz="1800" b="1" dirty="0"/>
              <a:t>البنوك كمثال</a:t>
            </a:r>
          </a:p>
          <a:p>
            <a:pPr marL="568325" indent="-284163" algn="r" rtl="1">
              <a:buFont typeface="Symbol" panose="05050102010706020507" pitchFamily="18" charset="2"/>
              <a:buChar char=""/>
            </a:pPr>
            <a:r>
              <a:rPr lang="ar-JO" sz="1800" b="1" dirty="0"/>
              <a:t>مشاركة المرأة في مجالس الإدارات البنوك في الاردن</a:t>
            </a:r>
          </a:p>
          <a:p>
            <a:pPr marL="568325" indent="-284163" algn="r" rtl="1">
              <a:buFont typeface="Symbol" panose="05050102010706020507" pitchFamily="18" charset="2"/>
              <a:buChar char=""/>
            </a:pPr>
            <a:r>
              <a:rPr lang="ar-JO" sz="1800" b="1" dirty="0"/>
              <a:t>شركات التأمين كمثال</a:t>
            </a:r>
          </a:p>
          <a:p>
            <a:pPr marL="285750" indent="-285750" algn="r" rtl="1">
              <a:buFont typeface="Arial" panose="020B0604020202020204" pitchFamily="34" charset="0"/>
              <a:buChar char="•"/>
            </a:pPr>
            <a:r>
              <a:rPr lang="ar-JO" sz="1800" b="1" dirty="0"/>
              <a:t>ثانيا: مقترحات وحلول أخرى</a:t>
            </a:r>
          </a:p>
          <a:p>
            <a:pPr marL="285750" indent="-285750" algn="r" rtl="1">
              <a:buFont typeface="Arial" panose="020B0604020202020204" pitchFamily="34" charset="0"/>
              <a:buChar char="•"/>
            </a:pPr>
            <a:r>
              <a:rPr lang="ar-JO" sz="1800" b="1" dirty="0"/>
              <a:t>أسئلة واجوبة </a:t>
            </a:r>
          </a:p>
        </p:txBody>
      </p:sp>
      <p:pic>
        <p:nvPicPr>
          <p:cNvPr id="5" name="Content Placeholder 4">
            <a:extLst>
              <a:ext uri="{FF2B5EF4-FFF2-40B4-BE49-F238E27FC236}">
                <a16:creationId xmlns:a16="http://schemas.microsoft.com/office/drawing/2014/main" id="{05320A4E-6DFA-B933-A34A-5119C5986FF2}"/>
              </a:ext>
            </a:extLst>
          </p:cNvPr>
          <p:cNvPicPr>
            <a:picLocks noChangeAspect="1"/>
          </p:cNvPicPr>
          <p:nvPr/>
        </p:nvPicPr>
        <p:blipFill>
          <a:blip r:embed="rId3"/>
          <a:stretch>
            <a:fillRect/>
          </a:stretch>
        </p:blipFill>
        <p:spPr>
          <a:xfrm>
            <a:off x="1828800" y="0"/>
            <a:ext cx="1092421" cy="1092421"/>
          </a:xfrm>
          <a:prstGeom prst="rect">
            <a:avLst/>
          </a:prstGeom>
        </p:spPr>
      </p:pic>
    </p:spTree>
    <p:extLst>
      <p:ext uri="{BB962C8B-B14F-4D97-AF65-F5344CB8AC3E}">
        <p14:creationId xmlns:p14="http://schemas.microsoft.com/office/powerpoint/2010/main" val="2085313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FA1DB-1828-F5E5-A915-CCD6AAC875D2}"/>
              </a:ext>
            </a:extLst>
          </p:cNvPr>
          <p:cNvSpPr>
            <a:spLocks noGrp="1"/>
          </p:cNvSpPr>
          <p:nvPr>
            <p:ph type="title"/>
          </p:nvPr>
        </p:nvSpPr>
        <p:spPr>
          <a:xfrm>
            <a:off x="838200" y="868708"/>
            <a:ext cx="10515600" cy="1189355"/>
          </a:xfrm>
        </p:spPr>
        <p:txBody>
          <a:bodyPr>
            <a:normAutofit/>
          </a:bodyPr>
          <a:lstStyle/>
          <a:p>
            <a:pPr algn="ctr" rtl="1"/>
            <a:r>
              <a:rPr lang="ar-JO" dirty="0">
                <a:cs typeface="+mn-cs"/>
              </a:rPr>
              <a:t>لنتذكر معا اهم مفاهيم الحوكمة!</a:t>
            </a:r>
            <a:endParaRPr lang="en-US" dirty="0">
              <a:cs typeface="+mn-cs"/>
            </a:endParaRPr>
          </a:p>
        </p:txBody>
      </p:sp>
      <p:sp>
        <p:nvSpPr>
          <p:cNvPr id="3" name="Content Placeholder 2">
            <a:extLst>
              <a:ext uri="{FF2B5EF4-FFF2-40B4-BE49-F238E27FC236}">
                <a16:creationId xmlns:a16="http://schemas.microsoft.com/office/drawing/2014/main" id="{877A8576-5FD7-15E0-D278-7C263B521C6A}"/>
              </a:ext>
            </a:extLst>
          </p:cNvPr>
          <p:cNvSpPr>
            <a:spLocks noGrp="1"/>
          </p:cNvSpPr>
          <p:nvPr>
            <p:ph idx="1"/>
          </p:nvPr>
        </p:nvSpPr>
        <p:spPr>
          <a:xfrm>
            <a:off x="838200" y="2058063"/>
            <a:ext cx="10515600" cy="4048539"/>
          </a:xfrm>
        </p:spPr>
        <p:txBody>
          <a:bodyPr>
            <a:normAutofit/>
          </a:bodyPr>
          <a:lstStyle/>
          <a:p>
            <a:pPr algn="r" rtl="1"/>
            <a:r>
              <a:rPr lang="ar-JO" sz="2200" dirty="0"/>
              <a:t>سوف نعتمد في هذا العرض على المبادئ التي اقرتها </a:t>
            </a:r>
            <a:r>
              <a:rPr lang="ar-JO" sz="2200" b="1" dirty="0"/>
              <a:t>منظمة التعاون الاقتصادي والتنمية (</a:t>
            </a:r>
            <a:r>
              <a:rPr lang="en-US" sz="2200" b="1" dirty="0"/>
              <a:t>OECD</a:t>
            </a:r>
            <a:r>
              <a:rPr lang="ar-JO" sz="2200" b="1" dirty="0"/>
              <a:t>) </a:t>
            </a:r>
            <a:r>
              <a:rPr lang="ar-JO" sz="2200" dirty="0"/>
              <a:t>لان المنظمة تعتبر مرجعية دولية في تحديد معايير الحوكمة السليمة للشركات</a:t>
            </a:r>
          </a:p>
          <a:p>
            <a:pPr algn="r" rtl="1"/>
            <a:r>
              <a:rPr lang="ar-JO" sz="2200" dirty="0"/>
              <a:t>وتعرف المنظمة الحوكمة بأنها "النظام الذي يتم من خلاله توجيه الشركات والتحكم بها، مما يضمن المسؤولية والشفافية والعدالة"</a:t>
            </a:r>
          </a:p>
          <a:p>
            <a:pPr algn="r" rtl="1"/>
            <a:r>
              <a:rPr lang="ar-JO" sz="2200" dirty="0"/>
              <a:t>وتركز مبادئ الحوكمة المؤسسية لمنظمة التعاون الاقتصادي والتنمية على تحسين الحوكمة من خلال مجموعة من المعايير المعترف بها عالمياً، بما في ذلك:</a:t>
            </a:r>
          </a:p>
          <a:p>
            <a:pPr marL="690563" indent="-406400" algn="r" rtl="1">
              <a:buFont typeface="+mj-lt"/>
              <a:buAutoNum type="arabicPeriod"/>
            </a:pPr>
            <a:r>
              <a:rPr lang="ar-JO" sz="2200" dirty="0"/>
              <a:t>حماية حقوق المساهمين وتعزيز مشاركة أصحاب المصلحة.</a:t>
            </a:r>
          </a:p>
          <a:p>
            <a:pPr marL="690563" indent="-406400" algn="r" rtl="1">
              <a:buFont typeface="+mj-lt"/>
              <a:buAutoNum type="arabicPeriod"/>
            </a:pPr>
            <a:r>
              <a:rPr lang="ar-JO" sz="2200" dirty="0"/>
              <a:t>تشجيع الشفافية والأخلاقيات والمساءلة في اتخاذ القرارات المؤسسية. </a:t>
            </a:r>
          </a:p>
          <a:p>
            <a:pPr marL="690563" indent="-406400" algn="r" rtl="1">
              <a:buFont typeface="+mj-lt"/>
              <a:buAutoNum type="arabicPeriod"/>
            </a:pPr>
            <a:r>
              <a:rPr lang="ar-JO" sz="2200" dirty="0"/>
              <a:t>تعزيز النمو المستدام للشركات وحماية مصالح أصحاب المصلحة على المدى الطويل.</a:t>
            </a:r>
          </a:p>
          <a:p>
            <a:pPr marL="111125" indent="0" algn="r" rtl="1">
              <a:buNone/>
            </a:pPr>
            <a:r>
              <a:rPr lang="ar-JO" sz="1400" dirty="0"/>
              <a:t>المصدر: منظمة التعاون الاقتصادي والتنمية </a:t>
            </a:r>
            <a:r>
              <a:rPr lang="en-US" sz="1400" dirty="0"/>
              <a:t>(OECD)</a:t>
            </a:r>
            <a:r>
              <a:rPr lang="ar-JO" sz="1400" dirty="0"/>
              <a:t> - الحوكمة المؤسسية</a:t>
            </a:r>
            <a:r>
              <a:rPr lang="en-GB" sz="1400" dirty="0"/>
              <a:t>:</a:t>
            </a:r>
            <a:r>
              <a:rPr lang="ar-JO" sz="1400" dirty="0"/>
              <a:t> </a:t>
            </a:r>
            <a:r>
              <a:rPr lang="en-US" sz="1400" dirty="0">
                <a:hlinkClick r:id="rId2"/>
              </a:rPr>
              <a:t>https://www.oecd.org/en/topics/corporate-governance.html</a:t>
            </a:r>
            <a:r>
              <a:rPr lang="ar-JO" sz="1400" dirty="0"/>
              <a:t> </a:t>
            </a:r>
            <a:endParaRPr lang="en-US" sz="1400" dirty="0"/>
          </a:p>
        </p:txBody>
      </p:sp>
      <p:pic>
        <p:nvPicPr>
          <p:cNvPr id="4" name="Content Placeholder 4">
            <a:extLst>
              <a:ext uri="{FF2B5EF4-FFF2-40B4-BE49-F238E27FC236}">
                <a16:creationId xmlns:a16="http://schemas.microsoft.com/office/drawing/2014/main" id="{05320A4E-6DFA-B933-A34A-5119C5986FF2}"/>
              </a:ext>
            </a:extLst>
          </p:cNvPr>
          <p:cNvPicPr>
            <a:picLocks noChangeAspect="1"/>
          </p:cNvPicPr>
          <p:nvPr/>
        </p:nvPicPr>
        <p:blipFill>
          <a:blip r:embed="rId3"/>
          <a:stretch>
            <a:fillRect/>
          </a:stretch>
        </p:blipFill>
        <p:spPr>
          <a:xfrm>
            <a:off x="1828800" y="0"/>
            <a:ext cx="1092421" cy="1092421"/>
          </a:xfrm>
          <a:prstGeom prst="rect">
            <a:avLst/>
          </a:prstGeom>
        </p:spPr>
      </p:pic>
    </p:spTree>
    <p:extLst>
      <p:ext uri="{BB962C8B-B14F-4D97-AF65-F5344CB8AC3E}">
        <p14:creationId xmlns:p14="http://schemas.microsoft.com/office/powerpoint/2010/main" val="1796348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C3F0-AAA2-870B-5CF4-1E54E9F7B929}"/>
              </a:ext>
            </a:extLst>
          </p:cNvPr>
          <p:cNvSpPr>
            <a:spLocks noGrp="1"/>
          </p:cNvSpPr>
          <p:nvPr>
            <p:ph type="title"/>
          </p:nvPr>
        </p:nvSpPr>
        <p:spPr>
          <a:xfrm>
            <a:off x="1111762" y="892846"/>
            <a:ext cx="10515600" cy="1325563"/>
          </a:xfrm>
        </p:spPr>
        <p:txBody>
          <a:bodyPr>
            <a:normAutofit/>
          </a:bodyPr>
          <a:lstStyle/>
          <a:p>
            <a:pPr algn="ctr"/>
            <a:r>
              <a:rPr lang="ar-JO" dirty="0"/>
              <a:t>لماذا نهتم بالتنوع في مجالس الإدارة؟ </a:t>
            </a:r>
            <a:endParaRPr lang="en-US" dirty="0">
              <a:highlight>
                <a:srgbClr val="FFFF00"/>
              </a:highlight>
            </a:endParaRPr>
          </a:p>
        </p:txBody>
      </p:sp>
      <p:sp>
        <p:nvSpPr>
          <p:cNvPr id="4" name="Content Placeholder 3">
            <a:extLst>
              <a:ext uri="{FF2B5EF4-FFF2-40B4-BE49-F238E27FC236}">
                <a16:creationId xmlns:a16="http://schemas.microsoft.com/office/drawing/2014/main" id="{CBE6D666-2CF2-4F32-840E-3B8C454AF52E}"/>
              </a:ext>
            </a:extLst>
          </p:cNvPr>
          <p:cNvSpPr>
            <a:spLocks noGrp="1"/>
          </p:cNvSpPr>
          <p:nvPr>
            <p:ph idx="1"/>
          </p:nvPr>
        </p:nvSpPr>
        <p:spPr>
          <a:xfrm>
            <a:off x="291548" y="1959901"/>
            <a:ext cx="11741425" cy="4707392"/>
          </a:xfrm>
        </p:spPr>
        <p:txBody>
          <a:bodyPr>
            <a:normAutofit/>
          </a:bodyPr>
          <a:lstStyle/>
          <a:p>
            <a:pPr algn="r" rtl="1">
              <a:buFont typeface="Arial" panose="020B0604020202020204" pitchFamily="34" charset="0"/>
              <a:buChar char="•"/>
            </a:pPr>
            <a:r>
              <a:rPr lang="ar-SA" b="1" u="sng" dirty="0"/>
              <a:t>الأداء الاقتصاد</a:t>
            </a:r>
            <a:r>
              <a:rPr lang="ar-JO" b="1" u="sng" dirty="0"/>
              <a:t>ي</a:t>
            </a:r>
            <a:r>
              <a:rPr lang="ar-SA" dirty="0"/>
              <a:t>:</a:t>
            </a:r>
            <a:r>
              <a:rPr lang="ar-JO" dirty="0"/>
              <a:t> فريق القيادة المتنوع يستفيد من وجهات نظر ومهارات متنوعة، مما يعزز القرارات الاستراتيجية والأداء العام. وحسب دراسة أعدتها مؤسسة التمويل الدولية عام 2012 فان </a:t>
            </a:r>
            <a:r>
              <a:rPr lang="ar-SA" dirty="0"/>
              <a:t>الشركات التي تضم مجالس إدارة متنوعة تحقق نتائج مالية أفضل</a:t>
            </a:r>
            <a:r>
              <a:rPr lang="ar-JO" dirty="0"/>
              <a:t>، حيث تبين ان </a:t>
            </a:r>
            <a:r>
              <a:rPr lang="ar-SA" dirty="0"/>
              <a:t>الشرك</a:t>
            </a:r>
            <a:r>
              <a:rPr lang="ar-JO" dirty="0"/>
              <a:t>ة</a:t>
            </a:r>
            <a:r>
              <a:rPr lang="ar-SA" dirty="0"/>
              <a:t> </a:t>
            </a:r>
            <a:r>
              <a:rPr lang="ar-JO" dirty="0"/>
              <a:t>المدرجة في الأردن و</a:t>
            </a:r>
            <a:r>
              <a:rPr lang="ar-SA" dirty="0"/>
              <a:t>التي تضم </a:t>
            </a:r>
            <a:r>
              <a:rPr lang="ar-JO" dirty="0"/>
              <a:t>سيدة واحدة على الاقل</a:t>
            </a:r>
            <a:r>
              <a:rPr lang="ar-SA" dirty="0"/>
              <a:t> في مج</a:t>
            </a:r>
            <a:r>
              <a:rPr lang="ar-JO" dirty="0"/>
              <a:t>لس</a:t>
            </a:r>
            <a:r>
              <a:rPr lang="ar-SA" dirty="0"/>
              <a:t> إدارتها تحقق عائدًا على الأصول بنسبة 3.03% مقارنة بـ 0.99% للشركات التي لا تضم نساء</a:t>
            </a:r>
            <a:r>
              <a:rPr lang="ar-JO" dirty="0"/>
              <a:t>، وتحقق عائدا على حقوق الملكية 9.83% مقارنة بـ</a:t>
            </a:r>
            <a:r>
              <a:rPr lang="en-US" dirty="0"/>
              <a:t> 17.51</a:t>
            </a:r>
            <a:r>
              <a:rPr lang="ar-JO" dirty="0"/>
              <a:t>% للشركات التي لا تضم نساء في مجلس ادارتها</a:t>
            </a:r>
            <a:r>
              <a:rPr lang="ar-SA" dirty="0"/>
              <a:t>.</a:t>
            </a:r>
            <a:r>
              <a:rPr lang="ar-JO" dirty="0"/>
              <a:t> </a:t>
            </a:r>
            <a:endParaRPr lang="ar-SA" dirty="0"/>
          </a:p>
          <a:p>
            <a:pPr algn="r" rtl="1">
              <a:buFont typeface="Arial" panose="020B0604020202020204" pitchFamily="34" charset="0"/>
              <a:buChar char="•"/>
            </a:pPr>
            <a:r>
              <a:rPr lang="ar-SA" b="1" u="sng" dirty="0"/>
              <a:t>الحوكمة المؤسسية</a:t>
            </a:r>
            <a:r>
              <a:rPr lang="ar-SA" dirty="0"/>
              <a:t>:</a:t>
            </a:r>
            <a:r>
              <a:rPr lang="ar-JO" dirty="0"/>
              <a:t>   </a:t>
            </a:r>
            <a:r>
              <a:rPr lang="ar-SA" dirty="0"/>
              <a:t>تعزز المجالس الإدارية المتنوعة جندريًا الحوكمة من خلال اتخاذ قرارات أفضل وإدارة مخاطر أكثر كفاءة</a:t>
            </a:r>
            <a:r>
              <a:rPr lang="ar-JO" dirty="0"/>
              <a:t>، فمثلا </a:t>
            </a:r>
            <a:r>
              <a:rPr lang="ar-SA" dirty="0"/>
              <a:t>النساء معروفات بدقتهن وتبنيهن لنهج تعاوني في المناقشات داخل المجلس.</a:t>
            </a:r>
            <a:r>
              <a:rPr lang="ar-JO" dirty="0"/>
              <a:t> </a:t>
            </a:r>
            <a:r>
              <a:rPr lang="ar-JO" b="1" dirty="0"/>
              <a:t>وبالتالي</a:t>
            </a:r>
            <a:r>
              <a:rPr lang="ar-JO" dirty="0"/>
              <a:t> </a:t>
            </a:r>
            <a:r>
              <a:rPr lang="ar-SA" dirty="0"/>
              <a:t>إشراك النساء يضمن نهجًا أكثر توازنًا وشمولية للتحديات المؤسسية، مما يقلل المخاطر ويعزز ثقة أصحاب المصلحة.</a:t>
            </a:r>
          </a:p>
          <a:p>
            <a:pPr algn="r" rtl="1">
              <a:buFont typeface="Arial" panose="020B0604020202020204" pitchFamily="34" charset="0"/>
              <a:buChar char="•"/>
            </a:pPr>
            <a:r>
              <a:rPr lang="ar-JO" b="1" u="sng" dirty="0"/>
              <a:t>تحسين استغلال المواهب</a:t>
            </a:r>
            <a:r>
              <a:rPr lang="ar-JO" b="1" dirty="0"/>
              <a:t>: </a:t>
            </a:r>
            <a:r>
              <a:rPr lang="ar-JO" dirty="0"/>
              <a:t>نسبة تمثيل المرأة محدودة في الأردن </a:t>
            </a:r>
            <a:r>
              <a:rPr lang="ar-SA" dirty="0"/>
              <a:t>مما يبرز الفجوة بين توفر المواهب والتمثيل القيادي</a:t>
            </a:r>
            <a:r>
              <a:rPr lang="ar-JO" dirty="0"/>
              <a:t>.</a:t>
            </a:r>
            <a:r>
              <a:rPr lang="ar-JO" b="1" dirty="0"/>
              <a:t> وبالتالي</a:t>
            </a:r>
            <a:r>
              <a:rPr lang="ar-JO" dirty="0"/>
              <a:t> </a:t>
            </a:r>
            <a:r>
              <a:rPr lang="ar-SA" dirty="0"/>
              <a:t>معالجة هذه الفجوة يفتح الباب أمام مواهب غير مستغلة، مما يسهم في النمو الاقتصادي الوطني وزيادة القدرة التنافسية.</a:t>
            </a:r>
            <a:endParaRPr lang="ar-JO" dirty="0"/>
          </a:p>
          <a:p>
            <a:pPr algn="r" rtl="1">
              <a:buFont typeface="Arial" panose="020B0604020202020204" pitchFamily="34" charset="0"/>
              <a:buChar char="•"/>
            </a:pPr>
            <a:r>
              <a:rPr lang="ar-JO" sz="1500" dirty="0"/>
              <a:t>المصدر</a:t>
            </a:r>
            <a:r>
              <a:rPr lang="en-GB" sz="1500" dirty="0"/>
              <a:t> </a:t>
            </a:r>
            <a:r>
              <a:rPr lang="en-GB" sz="1500" dirty="0">
                <a:hlinkClick r:id="rId2"/>
              </a:rPr>
              <a:t>Gender Diversity in Jordan - </a:t>
            </a:r>
            <a:r>
              <a:rPr lang="en-GB" sz="1500" dirty="0" err="1">
                <a:hlinkClick r:id="rId2"/>
              </a:rPr>
              <a:t>IFC</a:t>
            </a:r>
            <a:r>
              <a:rPr lang="en-GB" sz="1500" dirty="0">
                <a:hlinkClick r:id="rId2"/>
              </a:rPr>
              <a:t> </a:t>
            </a:r>
            <a:r>
              <a:rPr lang="en-GB" dirty="0"/>
              <a:t>:</a:t>
            </a:r>
            <a:endParaRPr lang="ar-SA" dirty="0">
              <a:highlight>
                <a:srgbClr val="FFFF00"/>
              </a:highlight>
            </a:endParaRPr>
          </a:p>
          <a:p>
            <a:endParaRPr lang="en-FR" dirty="0"/>
          </a:p>
        </p:txBody>
      </p:sp>
      <p:pic>
        <p:nvPicPr>
          <p:cNvPr id="5" name="Content Placeholder 4">
            <a:extLst>
              <a:ext uri="{FF2B5EF4-FFF2-40B4-BE49-F238E27FC236}">
                <a16:creationId xmlns:a16="http://schemas.microsoft.com/office/drawing/2014/main" id="{05320A4E-6DFA-B933-A34A-5119C5986FF2}"/>
              </a:ext>
            </a:extLst>
          </p:cNvPr>
          <p:cNvPicPr>
            <a:picLocks noChangeAspect="1"/>
          </p:cNvPicPr>
          <p:nvPr/>
        </p:nvPicPr>
        <p:blipFill>
          <a:blip r:embed="rId3"/>
          <a:stretch>
            <a:fillRect/>
          </a:stretch>
        </p:blipFill>
        <p:spPr>
          <a:xfrm>
            <a:off x="1828800" y="0"/>
            <a:ext cx="1092421" cy="1092421"/>
          </a:xfrm>
          <a:prstGeom prst="rect">
            <a:avLst/>
          </a:prstGeom>
        </p:spPr>
      </p:pic>
    </p:spTree>
    <p:extLst>
      <p:ext uri="{BB962C8B-B14F-4D97-AF65-F5344CB8AC3E}">
        <p14:creationId xmlns:p14="http://schemas.microsoft.com/office/powerpoint/2010/main" val="3153226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496E-DAE0-DEDE-E029-67801A80DA8D}"/>
              </a:ext>
            </a:extLst>
          </p:cNvPr>
          <p:cNvSpPr>
            <a:spLocks noGrp="1"/>
          </p:cNvSpPr>
          <p:nvPr>
            <p:ph type="title"/>
          </p:nvPr>
        </p:nvSpPr>
        <p:spPr>
          <a:xfrm>
            <a:off x="1219200" y="1101541"/>
            <a:ext cx="10972800" cy="1143000"/>
          </a:xfrm>
        </p:spPr>
        <p:txBody>
          <a:bodyPr/>
          <a:lstStyle/>
          <a:p>
            <a:pPr algn="ctr" rtl="1"/>
            <a:r>
              <a:rPr lang="ar-JO" dirty="0"/>
              <a:t>نسبة مشاركة المرأة في مجالس الإدارة حول العالم</a:t>
            </a:r>
            <a:endParaRPr lang="en-US" dirty="0"/>
          </a:p>
        </p:txBody>
      </p:sp>
      <p:sp>
        <p:nvSpPr>
          <p:cNvPr id="3" name="Content Placeholder 2">
            <a:extLst>
              <a:ext uri="{FF2B5EF4-FFF2-40B4-BE49-F238E27FC236}">
                <a16:creationId xmlns:a16="http://schemas.microsoft.com/office/drawing/2014/main" id="{AA9D026C-43B0-6783-F685-01F29E6B362E}"/>
              </a:ext>
            </a:extLst>
          </p:cNvPr>
          <p:cNvSpPr>
            <a:spLocks noGrp="1"/>
          </p:cNvSpPr>
          <p:nvPr>
            <p:ph sz="half" idx="1"/>
          </p:nvPr>
        </p:nvSpPr>
        <p:spPr>
          <a:xfrm>
            <a:off x="7907858" y="2469507"/>
            <a:ext cx="3622055" cy="3748314"/>
          </a:xfrm>
        </p:spPr>
        <p:txBody>
          <a:bodyPr>
            <a:noAutofit/>
          </a:bodyPr>
          <a:lstStyle/>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JO"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نسبة النساء في مجالس الإدارات في نمو مستمر، لكنها لا تزال </a:t>
            </a:r>
            <a:r>
              <a:rPr kumimoji="0" lang="ar-JO"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تحت</a:t>
            </a:r>
            <a:r>
              <a:rPr kumimoji="0" lang="ar-JO"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ar-JO"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30%</a:t>
            </a:r>
            <a:r>
              <a:rPr kumimoji="0" lang="ar-JO"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في المتوسط عبر دول منظمة التعاون الاقتصادي والتنمية.</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ar-JO" dirty="0">
              <a:solidFill>
                <a:prstClr val="black"/>
              </a:solidFill>
              <a:latin typeface="Calibri" panose="020F0502020204030204"/>
              <a:cs typeface="Arial" panose="020B0604020202020204" pitchFamily="34" charset="0"/>
            </a:endParaRPr>
          </a:p>
          <a:p>
            <a:pPr marL="0" marR="0" lvl="0" indent="0" algn="r" defTabSz="914400" rtl="1" eaLnBrk="1" fontAlgn="auto" latinLnBrk="0" hangingPunct="1">
              <a:lnSpc>
                <a:spcPct val="90000"/>
              </a:lnSpc>
              <a:spcBef>
                <a:spcPts val="1000"/>
              </a:spcBef>
              <a:spcAft>
                <a:spcPts val="0"/>
              </a:spcAft>
              <a:buClrTx/>
              <a:buSzTx/>
              <a:buNone/>
              <a:tabLst/>
              <a:defRPr/>
            </a:pPr>
            <a:endParaRPr kumimoji="0" lang="ar-JO"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ar-JO"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JO"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المصدر: دليل الحوكمة المؤسسية لمنظمة التعاون الاقتصادي والتنمية 2023</a:t>
            </a:r>
            <a:r>
              <a:rPr lang="ar-JO" sz="1400" dirty="0">
                <a:solidFill>
                  <a:prstClr val="black"/>
                </a:solidFill>
                <a:latin typeface="Calibri" panose="020F0502020204030204"/>
                <a:cs typeface="Arial" panose="020B0604020202020204" pitchFamily="34" charset="0"/>
              </a:rPr>
              <a:t>، صفحة 153</a:t>
            </a:r>
            <a:endParaRPr kumimoji="0" lang="ar-JO"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dirty="0">
                <a:hlinkClick r:id="rId2"/>
              </a:rPr>
              <a:t>https://www.oecd.org/en/publications/oecd-corporate-governance-factbook-2023_6d912314-en.html</a:t>
            </a:r>
            <a:r>
              <a:rPr lang="ar-JO" sz="1400" dirty="0"/>
              <a:t> </a:t>
            </a:r>
          </a:p>
        </p:txBody>
      </p:sp>
      <p:pic>
        <p:nvPicPr>
          <p:cNvPr id="6" name="Content Placeholder 5">
            <a:extLst>
              <a:ext uri="{FF2B5EF4-FFF2-40B4-BE49-F238E27FC236}">
                <a16:creationId xmlns:a16="http://schemas.microsoft.com/office/drawing/2014/main" id="{727C700B-AAA9-46D0-23E3-95921B4E503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52313" y="2244541"/>
            <a:ext cx="6985740" cy="3973280"/>
          </a:xfrm>
        </p:spPr>
      </p:pic>
      <p:pic>
        <p:nvPicPr>
          <p:cNvPr id="5" name="Content Placeholder 4">
            <a:extLst>
              <a:ext uri="{FF2B5EF4-FFF2-40B4-BE49-F238E27FC236}">
                <a16:creationId xmlns:a16="http://schemas.microsoft.com/office/drawing/2014/main" id="{05320A4E-6DFA-B933-A34A-5119C5986FF2}"/>
              </a:ext>
            </a:extLst>
          </p:cNvPr>
          <p:cNvPicPr>
            <a:picLocks noChangeAspect="1"/>
          </p:cNvPicPr>
          <p:nvPr/>
        </p:nvPicPr>
        <p:blipFill>
          <a:blip r:embed="rId4"/>
          <a:stretch>
            <a:fillRect/>
          </a:stretch>
        </p:blipFill>
        <p:spPr>
          <a:xfrm>
            <a:off x="1828800" y="0"/>
            <a:ext cx="1092421" cy="1092421"/>
          </a:xfrm>
          <a:prstGeom prst="rect">
            <a:avLst/>
          </a:prstGeom>
        </p:spPr>
      </p:pic>
    </p:spTree>
    <p:extLst>
      <p:ext uri="{BB962C8B-B14F-4D97-AF65-F5344CB8AC3E}">
        <p14:creationId xmlns:p14="http://schemas.microsoft.com/office/powerpoint/2010/main" val="4291157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48232-3B1D-03CC-6466-87C6DBED72F6}"/>
              </a:ext>
            </a:extLst>
          </p:cNvPr>
          <p:cNvSpPr>
            <a:spLocks noGrp="1"/>
          </p:cNvSpPr>
          <p:nvPr>
            <p:ph type="title"/>
          </p:nvPr>
        </p:nvSpPr>
        <p:spPr>
          <a:xfrm>
            <a:off x="821634" y="700540"/>
            <a:ext cx="10972800" cy="1143000"/>
          </a:xfrm>
        </p:spPr>
        <p:txBody>
          <a:bodyPr/>
          <a:lstStyle/>
          <a:p>
            <a:pPr algn="ctr" rtl="1"/>
            <a:r>
              <a:rPr lang="ar-JO" dirty="0"/>
              <a:t>مشاركة المرأة في الأردن: حقائق و ارقام </a:t>
            </a:r>
            <a:endParaRPr lang="en-US" dirty="0"/>
          </a:p>
        </p:txBody>
      </p:sp>
      <p:pic>
        <p:nvPicPr>
          <p:cNvPr id="6" name="Content Placeholder 5">
            <a:extLst>
              <a:ext uri="{FF2B5EF4-FFF2-40B4-BE49-F238E27FC236}">
                <a16:creationId xmlns:a16="http://schemas.microsoft.com/office/drawing/2014/main" id="{D99539A1-4F0F-A42D-D9C7-0BF23D3A605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80468" y="1600202"/>
            <a:ext cx="3260107" cy="4525963"/>
          </a:xfrm>
        </p:spPr>
      </p:pic>
      <p:sp>
        <p:nvSpPr>
          <p:cNvPr id="4" name="Content Placeholder 3">
            <a:extLst>
              <a:ext uri="{FF2B5EF4-FFF2-40B4-BE49-F238E27FC236}">
                <a16:creationId xmlns:a16="http://schemas.microsoft.com/office/drawing/2014/main" id="{5A44A34A-CAB1-3482-16C9-979714542C22}"/>
              </a:ext>
            </a:extLst>
          </p:cNvPr>
          <p:cNvSpPr>
            <a:spLocks noGrp="1"/>
          </p:cNvSpPr>
          <p:nvPr>
            <p:ph sz="half" idx="2"/>
          </p:nvPr>
        </p:nvSpPr>
        <p:spPr>
          <a:xfrm>
            <a:off x="4598504" y="2016734"/>
            <a:ext cx="6983896" cy="4109431"/>
          </a:xfrm>
        </p:spPr>
        <p:txBody>
          <a:bodyPr>
            <a:normAutofit/>
          </a:bodyPr>
          <a:lstStyle/>
          <a:p>
            <a:pPr algn="r" rtl="1">
              <a:lnSpc>
                <a:spcPct val="170000"/>
              </a:lnSpc>
            </a:pPr>
            <a:r>
              <a:rPr lang="ar-JO" sz="2400" dirty="0"/>
              <a:t>حسب دراسة متخصصة أعدتها مؤسسة التمويل الدولية، فقد كانت نسبة مشاركة المرأة الأردنية عام 2017 تتراوح بين 0-5% في اغلب القطاعات وتراوحت بين </a:t>
            </a:r>
            <a:r>
              <a:rPr lang="en-GB" sz="2400" dirty="0"/>
              <a:t>  </a:t>
            </a:r>
            <a:r>
              <a:rPr lang="ar-JO" sz="2400" dirty="0"/>
              <a:t>5-7% عموما في خمسة قطاعات باستثناء قطاع الصحة حيث بلغت نسبة مشاركة المرأة حينها 10.7%</a:t>
            </a:r>
          </a:p>
          <a:p>
            <a:pPr algn="r" rtl="1"/>
            <a:endParaRPr lang="ar-JO" dirty="0"/>
          </a:p>
          <a:p>
            <a:pPr marL="0" indent="0" algn="r" rtl="1">
              <a:buNone/>
            </a:pPr>
            <a:endParaRPr lang="ar-JO" dirty="0"/>
          </a:p>
          <a:p>
            <a:pPr algn="r" rtl="1"/>
            <a:endParaRPr lang="ar-JO" dirty="0"/>
          </a:p>
          <a:p>
            <a:pPr algn="r" rtl="1"/>
            <a:endParaRPr lang="ar-JO" dirty="0"/>
          </a:p>
          <a:p>
            <a:pPr algn="r" rtl="1"/>
            <a:endParaRPr lang="ar-JO" dirty="0"/>
          </a:p>
          <a:p>
            <a:pPr marL="0" indent="0" algn="r" rtl="1">
              <a:buNone/>
            </a:pPr>
            <a:endParaRPr lang="en-US" sz="2200" dirty="0"/>
          </a:p>
        </p:txBody>
      </p:sp>
      <p:pic>
        <p:nvPicPr>
          <p:cNvPr id="5" name="Content Placeholder 4">
            <a:extLst>
              <a:ext uri="{FF2B5EF4-FFF2-40B4-BE49-F238E27FC236}">
                <a16:creationId xmlns:a16="http://schemas.microsoft.com/office/drawing/2014/main" id="{05320A4E-6DFA-B933-A34A-5119C5986FF2}"/>
              </a:ext>
            </a:extLst>
          </p:cNvPr>
          <p:cNvPicPr>
            <a:picLocks noChangeAspect="1"/>
          </p:cNvPicPr>
          <p:nvPr/>
        </p:nvPicPr>
        <p:blipFill>
          <a:blip r:embed="rId3"/>
          <a:stretch>
            <a:fillRect/>
          </a:stretch>
        </p:blipFill>
        <p:spPr>
          <a:xfrm>
            <a:off x="1828800" y="0"/>
            <a:ext cx="1092421" cy="1092421"/>
          </a:xfrm>
          <a:prstGeom prst="rect">
            <a:avLst/>
          </a:prstGeom>
        </p:spPr>
      </p:pic>
    </p:spTree>
    <p:extLst>
      <p:ext uri="{BB962C8B-B14F-4D97-AF65-F5344CB8AC3E}">
        <p14:creationId xmlns:p14="http://schemas.microsoft.com/office/powerpoint/2010/main" val="1035285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16A49-2070-F256-AA40-D3B0C0A3CF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AAFFBF-044E-43D2-9F57-5D0962518076}"/>
              </a:ext>
            </a:extLst>
          </p:cNvPr>
          <p:cNvSpPr>
            <a:spLocks noGrp="1"/>
          </p:cNvSpPr>
          <p:nvPr>
            <p:ph type="title"/>
          </p:nvPr>
        </p:nvSpPr>
        <p:spPr/>
        <p:txBody>
          <a:bodyPr/>
          <a:lstStyle/>
          <a:p>
            <a:pPr algn="ctr" rtl="1"/>
            <a:r>
              <a:rPr lang="ar-JO" dirty="0"/>
              <a:t>مشاركة المرأة في الأردن: حقائق و ارقام </a:t>
            </a:r>
            <a:endParaRPr lang="en-US" dirty="0"/>
          </a:p>
        </p:txBody>
      </p:sp>
      <p:sp>
        <p:nvSpPr>
          <p:cNvPr id="4" name="Content Placeholder 3">
            <a:extLst>
              <a:ext uri="{FF2B5EF4-FFF2-40B4-BE49-F238E27FC236}">
                <a16:creationId xmlns:a16="http://schemas.microsoft.com/office/drawing/2014/main" id="{A0DD3DD3-CD99-4ED7-BA37-15771E11D4A2}"/>
              </a:ext>
            </a:extLst>
          </p:cNvPr>
          <p:cNvSpPr>
            <a:spLocks noGrp="1"/>
          </p:cNvSpPr>
          <p:nvPr>
            <p:ph sz="half" idx="1"/>
          </p:nvPr>
        </p:nvSpPr>
        <p:spPr>
          <a:xfrm>
            <a:off x="838200" y="2506662"/>
            <a:ext cx="10515600" cy="3001442"/>
          </a:xfrm>
        </p:spPr>
        <p:txBody>
          <a:bodyPr>
            <a:normAutofit lnSpcReduction="10000"/>
          </a:bodyPr>
          <a:lstStyle/>
          <a:p>
            <a:pPr marL="0" indent="0" algn="r" rtl="1">
              <a:buNone/>
            </a:pPr>
            <a:r>
              <a:rPr lang="ar-JO" sz="2200" dirty="0"/>
              <a:t>يبين مؤشر الفوارق بين الجنسين على مستوى العالم لعام 2022 (</a:t>
            </a:r>
            <a:r>
              <a:rPr lang="en-US" sz="2400" dirty="0"/>
              <a:t>Global Gender Gap Index</a:t>
            </a:r>
            <a:r>
              <a:rPr lang="ar-JO" sz="2200" dirty="0"/>
              <a:t>) ما يلي:</a:t>
            </a:r>
          </a:p>
          <a:p>
            <a:pPr algn="r" rtl="1"/>
            <a:r>
              <a:rPr lang="ar-JO" sz="2200" dirty="0"/>
              <a:t>نسبة مشاركة المرأة الاقتصادية في الأردن</a:t>
            </a:r>
            <a:r>
              <a:rPr lang="en-GB" sz="2200" dirty="0"/>
              <a:t>:</a:t>
            </a:r>
            <a:r>
              <a:rPr lang="ar-JO" sz="2200" dirty="0"/>
              <a:t> ترتيبها فقط 125 من اصل 146 دولة.</a:t>
            </a:r>
          </a:p>
          <a:p>
            <a:pPr algn="r" rtl="1"/>
            <a:r>
              <a:rPr lang="ar-JO" sz="2200" dirty="0"/>
              <a:t>بلغت نسبة مشاركة المرأة الأردنية في مجالس الإدارات 5%</a:t>
            </a:r>
          </a:p>
          <a:p>
            <a:pPr algn="r" rtl="1"/>
            <a:r>
              <a:rPr lang="ar-JO" sz="2200" dirty="0"/>
              <a:t>78% من الشركات المساهمة المدرجة في الأردن لا تضم في مجالس ادارتها النساء.</a:t>
            </a:r>
          </a:p>
          <a:p>
            <a:pPr algn="r" rtl="1"/>
            <a:endParaRPr lang="ar-JO" sz="2200" dirty="0"/>
          </a:p>
          <a:p>
            <a:pPr marL="0" indent="0" algn="r" rtl="1">
              <a:buNone/>
            </a:pPr>
            <a:endParaRPr lang="ar-JO" sz="1600" dirty="0"/>
          </a:p>
          <a:p>
            <a:pPr algn="r" rtl="1"/>
            <a:endParaRPr lang="ar-JO" sz="1600" dirty="0"/>
          </a:p>
          <a:p>
            <a:pPr algn="r" rtl="1"/>
            <a:endParaRPr lang="ar-JO" sz="1600" dirty="0"/>
          </a:p>
          <a:p>
            <a:pPr algn="r" rtl="1"/>
            <a:r>
              <a:rPr lang="ar-JO" sz="1600" dirty="0"/>
              <a:t>المصدر </a:t>
            </a:r>
            <a:r>
              <a:rPr lang="en-US" sz="1600" dirty="0"/>
              <a:t>  </a:t>
            </a:r>
            <a:r>
              <a:rPr lang="en-US" sz="1600" dirty="0">
                <a:hlinkClick r:id="rId2"/>
              </a:rPr>
              <a:t>World Economic Forum</a:t>
            </a:r>
            <a:endParaRPr lang="ar-SA" sz="1600" dirty="0"/>
          </a:p>
          <a:p>
            <a:pPr algn="r" rtl="1"/>
            <a:endParaRPr lang="ar-JO" dirty="0"/>
          </a:p>
          <a:p>
            <a:pPr algn="r" rtl="1"/>
            <a:endParaRPr lang="ar-JO" dirty="0"/>
          </a:p>
          <a:p>
            <a:pPr algn="r" rtl="1"/>
            <a:endParaRPr lang="ar-JO" dirty="0"/>
          </a:p>
          <a:p>
            <a:pPr algn="r" rtl="1"/>
            <a:endParaRPr lang="ar-JO" dirty="0"/>
          </a:p>
          <a:p>
            <a:pPr algn="r" rtl="1"/>
            <a:endParaRPr lang="ar-JO" dirty="0"/>
          </a:p>
          <a:p>
            <a:pPr algn="r" rtl="1"/>
            <a:endParaRPr lang="ar-JO" dirty="0"/>
          </a:p>
        </p:txBody>
      </p:sp>
      <p:pic>
        <p:nvPicPr>
          <p:cNvPr id="5" name="Content Placeholder 4">
            <a:extLst>
              <a:ext uri="{FF2B5EF4-FFF2-40B4-BE49-F238E27FC236}">
                <a16:creationId xmlns:a16="http://schemas.microsoft.com/office/drawing/2014/main" id="{05320A4E-6DFA-B933-A34A-5119C5986FF2}"/>
              </a:ext>
            </a:extLst>
          </p:cNvPr>
          <p:cNvPicPr>
            <a:picLocks noChangeAspect="1"/>
          </p:cNvPicPr>
          <p:nvPr/>
        </p:nvPicPr>
        <p:blipFill>
          <a:blip r:embed="rId3"/>
          <a:stretch>
            <a:fillRect/>
          </a:stretch>
        </p:blipFill>
        <p:spPr>
          <a:xfrm>
            <a:off x="1828800" y="0"/>
            <a:ext cx="1092421" cy="1092421"/>
          </a:xfrm>
          <a:prstGeom prst="rect">
            <a:avLst/>
          </a:prstGeom>
        </p:spPr>
      </p:pic>
    </p:spTree>
    <p:extLst>
      <p:ext uri="{BB962C8B-B14F-4D97-AF65-F5344CB8AC3E}">
        <p14:creationId xmlns:p14="http://schemas.microsoft.com/office/powerpoint/2010/main" val="3290175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5FC5A-150F-7A5E-874F-18DC3FF177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54DA04-841D-996E-862D-AC559E22B626}"/>
              </a:ext>
            </a:extLst>
          </p:cNvPr>
          <p:cNvSpPr>
            <a:spLocks noGrp="1"/>
          </p:cNvSpPr>
          <p:nvPr>
            <p:ph type="title"/>
          </p:nvPr>
        </p:nvSpPr>
        <p:spPr>
          <a:xfrm>
            <a:off x="609600" y="778396"/>
            <a:ext cx="10972800" cy="1143000"/>
          </a:xfrm>
        </p:spPr>
        <p:txBody>
          <a:bodyPr/>
          <a:lstStyle/>
          <a:p>
            <a:pPr algn="ctr" rtl="1"/>
            <a:r>
              <a:rPr lang="ar-JO" dirty="0"/>
              <a:t>مشاركة المرأة في الأردن: الطموح</a:t>
            </a:r>
            <a:r>
              <a:rPr lang="en-GB" dirty="0"/>
              <a:t>.</a:t>
            </a:r>
            <a:endParaRPr lang="en-US" dirty="0"/>
          </a:p>
        </p:txBody>
      </p:sp>
      <p:pic>
        <p:nvPicPr>
          <p:cNvPr id="8" name="Content Placeholder 7">
            <a:extLst>
              <a:ext uri="{FF2B5EF4-FFF2-40B4-BE49-F238E27FC236}">
                <a16:creationId xmlns:a16="http://schemas.microsoft.com/office/drawing/2014/main" id="{EFE303E0-3373-BAA4-A654-0DCF3E77ED9F}"/>
              </a:ext>
            </a:extLst>
          </p:cNvPr>
          <p:cNvPicPr>
            <a:picLocks noGrp="1" noChangeAspect="1"/>
          </p:cNvPicPr>
          <p:nvPr>
            <p:ph sz="half" idx="1"/>
          </p:nvPr>
        </p:nvPicPr>
        <p:blipFill>
          <a:blip r:embed="rId2"/>
          <a:stretch>
            <a:fillRect/>
          </a:stretch>
        </p:blipFill>
        <p:spPr>
          <a:xfrm>
            <a:off x="1350191" y="1732724"/>
            <a:ext cx="3426538" cy="4525963"/>
          </a:xfrm>
        </p:spPr>
      </p:pic>
      <p:sp>
        <p:nvSpPr>
          <p:cNvPr id="4" name="Content Placeholder 3">
            <a:extLst>
              <a:ext uri="{FF2B5EF4-FFF2-40B4-BE49-F238E27FC236}">
                <a16:creationId xmlns:a16="http://schemas.microsoft.com/office/drawing/2014/main" id="{2CBFFE8E-7413-35C8-14C8-BEA8BAFA447A}"/>
              </a:ext>
            </a:extLst>
          </p:cNvPr>
          <p:cNvSpPr>
            <a:spLocks noGrp="1"/>
          </p:cNvSpPr>
          <p:nvPr>
            <p:ph sz="half" idx="2"/>
          </p:nvPr>
        </p:nvSpPr>
        <p:spPr>
          <a:xfrm>
            <a:off x="5959061" y="1931337"/>
            <a:ext cx="5384800" cy="4225623"/>
          </a:xfrm>
        </p:spPr>
        <p:txBody>
          <a:bodyPr>
            <a:normAutofit lnSpcReduction="10000"/>
          </a:bodyPr>
          <a:lstStyle/>
          <a:p>
            <a:pPr algn="r" rtl="1"/>
            <a:r>
              <a:rPr lang="ar-SA" sz="2200" dirty="0"/>
              <a:t>وفقًا لاستراتيجية تمكين المرأة في رؤية التحديث الاقتصادي، تهدف الأردن إلى:</a:t>
            </a:r>
          </a:p>
          <a:p>
            <a:pPr algn="r" rtl="1">
              <a:buFont typeface="+mj-lt"/>
              <a:buAutoNum type="arabicPeriod"/>
            </a:pPr>
            <a:r>
              <a:rPr lang="ar-SA" sz="2200" dirty="0"/>
              <a:t>مضاعفة مشاركة النساء في سوق العمل بحلول 2033.</a:t>
            </a:r>
          </a:p>
          <a:p>
            <a:pPr algn="r" rtl="1">
              <a:buFont typeface="+mj-lt"/>
              <a:buAutoNum type="arabicPeriod"/>
            </a:pPr>
            <a:r>
              <a:rPr lang="ar-SA" sz="2200" dirty="0"/>
              <a:t>رفع مساهمة المرأة في الاقتصاد خاصةً في القطاعات الواعدة</a:t>
            </a:r>
            <a:r>
              <a:rPr lang="ar-JO" sz="2200" dirty="0"/>
              <a:t> مثل </a:t>
            </a:r>
            <a:r>
              <a:rPr lang="ar-SA" sz="2200" dirty="0"/>
              <a:t>الصناعات التحويلية.</a:t>
            </a:r>
          </a:p>
          <a:p>
            <a:pPr algn="r" rtl="1"/>
            <a:endParaRPr lang="ar-JO" sz="2200" dirty="0">
              <a:highlight>
                <a:srgbClr val="FFFF00"/>
              </a:highlight>
            </a:endParaRPr>
          </a:p>
          <a:p>
            <a:pPr algn="r" rtl="1"/>
            <a:r>
              <a:rPr lang="ar-JO" dirty="0"/>
              <a:t>اشارت الدراسة الى الغياب الكامل لمشاركة المرأة في مجالس ادارات الغرف </a:t>
            </a:r>
            <a:r>
              <a:rPr lang="ar-JO"/>
              <a:t>التجارية والصناعية، </a:t>
            </a:r>
            <a:r>
              <a:rPr lang="ar-JO" dirty="0"/>
              <a:t>ودعت الى تعزيز حضور المرأة وتمثيلها في غرف الصناعة والتجارة بالإضافة الى مجالس الإدارة في البنوك والشركات والمواقع القيادية والإدارية في مختلف القطاعات بشكل يضمن ادماج النوع الاجتماعي في السياسات والقرارات والمشاريع التي تتبناها هذه القطاعات </a:t>
            </a:r>
          </a:p>
          <a:p>
            <a:pPr algn="r" rtl="1"/>
            <a:endParaRPr lang="ar-JO" dirty="0"/>
          </a:p>
          <a:p>
            <a:pPr algn="r" rtl="1"/>
            <a:endParaRPr lang="ar-JO" dirty="0"/>
          </a:p>
          <a:p>
            <a:pPr algn="r" rtl="1"/>
            <a:endParaRPr lang="ar-JO" dirty="0"/>
          </a:p>
          <a:p>
            <a:pPr algn="r" rtl="1"/>
            <a:endParaRPr lang="ar-JO" dirty="0"/>
          </a:p>
        </p:txBody>
      </p:sp>
      <p:pic>
        <p:nvPicPr>
          <p:cNvPr id="5" name="Content Placeholder 4">
            <a:extLst>
              <a:ext uri="{FF2B5EF4-FFF2-40B4-BE49-F238E27FC236}">
                <a16:creationId xmlns:a16="http://schemas.microsoft.com/office/drawing/2014/main" id="{05320A4E-6DFA-B933-A34A-5119C5986FF2}"/>
              </a:ext>
            </a:extLst>
          </p:cNvPr>
          <p:cNvPicPr>
            <a:picLocks noChangeAspect="1"/>
          </p:cNvPicPr>
          <p:nvPr/>
        </p:nvPicPr>
        <p:blipFill>
          <a:blip r:embed="rId3"/>
          <a:stretch>
            <a:fillRect/>
          </a:stretch>
        </p:blipFill>
        <p:spPr>
          <a:xfrm>
            <a:off x="1828800" y="0"/>
            <a:ext cx="1092421" cy="1092421"/>
          </a:xfrm>
          <a:prstGeom prst="rect">
            <a:avLst/>
          </a:prstGeom>
        </p:spPr>
      </p:pic>
    </p:spTree>
    <p:extLst>
      <p:ext uri="{BB962C8B-B14F-4D97-AF65-F5344CB8AC3E}">
        <p14:creationId xmlns:p14="http://schemas.microsoft.com/office/powerpoint/2010/main" val="1622305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4EC11B-D500-CCDD-D2F0-1940F4D6E731}"/>
              </a:ext>
            </a:extLst>
          </p:cNvPr>
          <p:cNvSpPr>
            <a:spLocks noGrp="1"/>
          </p:cNvSpPr>
          <p:nvPr>
            <p:ph type="title"/>
          </p:nvPr>
        </p:nvSpPr>
        <p:spPr/>
        <p:txBody>
          <a:bodyPr/>
          <a:lstStyle/>
          <a:p>
            <a:pPr algn="ctr"/>
            <a:r>
              <a:rPr lang="ar-JO" b="1" dirty="0"/>
              <a:t>الحلول</a:t>
            </a:r>
            <a:endParaRPr lang="en-GB" b="1" dirty="0"/>
          </a:p>
        </p:txBody>
      </p:sp>
      <p:pic>
        <p:nvPicPr>
          <p:cNvPr id="1028" name="Picture 4" descr="How we can solve our problem ? - Hinashafi - Medium">
            <a:extLst>
              <a:ext uri="{FF2B5EF4-FFF2-40B4-BE49-F238E27FC236}">
                <a16:creationId xmlns:a16="http://schemas.microsoft.com/office/drawing/2014/main" id="{45CF9B4F-29CA-1B62-7DBF-13B269082D9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55643" y="2872547"/>
            <a:ext cx="3777343" cy="251822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780B6003-B90D-A29B-3563-ED6721735A7F}"/>
              </a:ext>
            </a:extLst>
          </p:cNvPr>
          <p:cNvSpPr>
            <a:spLocks noGrp="1"/>
          </p:cNvSpPr>
          <p:nvPr>
            <p:ph sz="half" idx="2"/>
          </p:nvPr>
        </p:nvSpPr>
        <p:spPr>
          <a:xfrm>
            <a:off x="6198705" y="2872547"/>
            <a:ext cx="5181600" cy="2027918"/>
          </a:xfrm>
        </p:spPr>
        <p:txBody>
          <a:bodyPr>
            <a:normAutofit/>
          </a:bodyPr>
          <a:lstStyle/>
          <a:p>
            <a:pPr marL="0" indent="0" algn="ctr">
              <a:buNone/>
            </a:pPr>
            <a:r>
              <a:rPr kumimoji="0" lang="ar-JO" sz="2800" b="1"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rPr>
              <a:t>أولا: الكوتا النسائية: </a:t>
            </a:r>
            <a:r>
              <a:rPr kumimoji="0" lang="ar-JO" sz="28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rPr>
              <a:t>موقف التشريعات الأردنية. وهل زيادة نسبة الكوتا هي الحل؟</a:t>
            </a:r>
            <a:endParaRPr kumimoji="0" lang="en-GB" sz="28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endParaRPr>
          </a:p>
          <a:p>
            <a:pPr marL="0" indent="0" algn="ctr">
              <a:buNone/>
            </a:pPr>
            <a:endParaRPr lang="en-GB" dirty="0">
              <a:solidFill>
                <a:prstClr val="black"/>
              </a:solidFill>
              <a:latin typeface="Calibri Light" panose="020F0302020204030204"/>
              <a:cs typeface="Times New Roman" panose="02020603050405020304" pitchFamily="18" charset="0"/>
            </a:endParaRPr>
          </a:p>
          <a:p>
            <a:pPr marL="0" indent="0" algn="ctr">
              <a:buNone/>
            </a:pPr>
            <a:r>
              <a:rPr lang="ar-JO" b="1" dirty="0"/>
              <a:t> ثانيا: ما هي الحلول  البديلة؟</a:t>
            </a:r>
            <a:endParaRPr lang="en-GB" dirty="0"/>
          </a:p>
        </p:txBody>
      </p:sp>
      <p:pic>
        <p:nvPicPr>
          <p:cNvPr id="6" name="Content Placeholder 4">
            <a:extLst>
              <a:ext uri="{FF2B5EF4-FFF2-40B4-BE49-F238E27FC236}">
                <a16:creationId xmlns:a16="http://schemas.microsoft.com/office/drawing/2014/main" id="{05320A4E-6DFA-B933-A34A-5119C5986FF2}"/>
              </a:ext>
            </a:extLst>
          </p:cNvPr>
          <p:cNvPicPr>
            <a:picLocks noChangeAspect="1"/>
          </p:cNvPicPr>
          <p:nvPr/>
        </p:nvPicPr>
        <p:blipFill>
          <a:blip r:embed="rId3"/>
          <a:stretch>
            <a:fillRect/>
          </a:stretch>
        </p:blipFill>
        <p:spPr>
          <a:xfrm>
            <a:off x="1828800" y="0"/>
            <a:ext cx="1092421" cy="1092421"/>
          </a:xfrm>
          <a:prstGeom prst="rect">
            <a:avLst/>
          </a:prstGeom>
        </p:spPr>
      </p:pic>
    </p:spTree>
    <p:extLst>
      <p:ext uri="{BB962C8B-B14F-4D97-AF65-F5344CB8AC3E}">
        <p14:creationId xmlns:p14="http://schemas.microsoft.com/office/powerpoint/2010/main" val="28335856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934604BA-B693-408A-B604-E423B3D62169}" vid="{86209DFC-7174-4CB3-8889-74D7B457C229}"/>
    </a:ext>
  </a:extLst>
</a:theme>
</file>

<file path=docProps/app.xml><?xml version="1.0" encoding="utf-8"?>
<Properties xmlns="http://schemas.openxmlformats.org/officeDocument/2006/extended-properties" xmlns:vt="http://schemas.openxmlformats.org/officeDocument/2006/docPropsVTypes">
  <Template>Theme1</Template>
  <TotalTime>714</TotalTime>
  <Words>1314</Words>
  <Application>Microsoft Office PowerPoint</Application>
  <PresentationFormat>Widescreen</PresentationFormat>
  <Paragraphs>110</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Aileron Black</vt:lpstr>
      <vt:lpstr>Arial</vt:lpstr>
      <vt:lpstr>Calibri</vt:lpstr>
      <vt:lpstr>Calibri Light</vt:lpstr>
      <vt:lpstr>GE_SS_TEXT_LIGHT</vt:lpstr>
      <vt:lpstr>Symbol</vt:lpstr>
      <vt:lpstr>Theme1</vt:lpstr>
      <vt:lpstr>المرأة وتشكيل مجالس الإدارات ..... واقع وطموح </vt:lpstr>
      <vt:lpstr>الاجندة</vt:lpstr>
      <vt:lpstr>لنتذكر معا اهم مفاهيم الحوكمة!</vt:lpstr>
      <vt:lpstr>لماذا نهتم بالتنوع في مجالس الإدارة؟ </vt:lpstr>
      <vt:lpstr>نسبة مشاركة المرأة في مجالس الإدارة حول العالم</vt:lpstr>
      <vt:lpstr>مشاركة المرأة في الأردن: حقائق و ارقام </vt:lpstr>
      <vt:lpstr>مشاركة المرأة في الأردن: حقائق و ارقام </vt:lpstr>
      <vt:lpstr>مشاركة المرأة في الأردن: الطموح.</vt:lpstr>
      <vt:lpstr>الحلول</vt:lpstr>
      <vt:lpstr>الكوتا في القانون الأردني:  قانون الشركات لعام 1997</vt:lpstr>
      <vt:lpstr>الكوتا في القانون الأردني:  تعليمات قواعد حوكمة الشركات المساهمة لسنة 2024</vt:lpstr>
      <vt:lpstr>الكوتا في القانون الأردني:  الشركات المدرجة</vt:lpstr>
      <vt:lpstr>البنوك كمثال</vt:lpstr>
      <vt:lpstr>مشاركة المرأة في مجالس الإدارات البنوك في الاردن</vt:lpstr>
      <vt:lpstr>ثانيا: مقترحات وحلول أخرى</vt:lpstr>
      <vt:lpstr>شكرا لكم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المرأة وتشكيل مجالس الإدارات ..... واقع وطموح </dc:title>
  <dc:creator>info .</dc:creator>
  <cp:lastModifiedBy>Nadia Anani</cp:lastModifiedBy>
  <cp:revision>68</cp:revision>
  <dcterms:created xsi:type="dcterms:W3CDTF">2024-12-11T12:03:18Z</dcterms:created>
  <dcterms:modified xsi:type="dcterms:W3CDTF">2024-12-29T14:02:18Z</dcterms:modified>
</cp:coreProperties>
</file>