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77" r:id="rId2"/>
  </p:sldMasterIdLst>
  <p:notesMasterIdLst>
    <p:notesMasterId r:id="rId47"/>
  </p:notesMasterIdLst>
  <p:handoutMasterIdLst>
    <p:handoutMasterId r:id="rId48"/>
  </p:handoutMasterIdLst>
  <p:sldIdLst>
    <p:sldId id="1029" r:id="rId3"/>
    <p:sldId id="1363" r:id="rId4"/>
    <p:sldId id="1272" r:id="rId5"/>
    <p:sldId id="1273" r:id="rId6"/>
    <p:sldId id="1274" r:id="rId7"/>
    <p:sldId id="1317" r:id="rId8"/>
    <p:sldId id="1318" r:id="rId9"/>
    <p:sldId id="1319" r:id="rId10"/>
    <p:sldId id="1369" r:id="rId11"/>
    <p:sldId id="1320" r:id="rId12"/>
    <p:sldId id="1328" r:id="rId13"/>
    <p:sldId id="1330" r:id="rId14"/>
    <p:sldId id="1223" r:id="rId15"/>
    <p:sldId id="1370" r:id="rId16"/>
    <p:sldId id="1371" r:id="rId17"/>
    <p:sldId id="1331" r:id="rId18"/>
    <p:sldId id="1337" r:id="rId19"/>
    <p:sldId id="1278" r:id="rId20"/>
    <p:sldId id="1292" r:id="rId21"/>
    <p:sldId id="1293" r:id="rId22"/>
    <p:sldId id="1294" r:id="rId23"/>
    <p:sldId id="1295" r:id="rId24"/>
    <p:sldId id="1302" r:id="rId25"/>
    <p:sldId id="1303" r:id="rId26"/>
    <p:sldId id="1224" r:id="rId27"/>
    <p:sldId id="1231" r:id="rId28"/>
    <p:sldId id="1232" r:id="rId29"/>
    <p:sldId id="1235" r:id="rId30"/>
    <p:sldId id="1236" r:id="rId31"/>
    <p:sldId id="381" r:id="rId32"/>
    <p:sldId id="382" r:id="rId33"/>
    <p:sldId id="383" r:id="rId34"/>
    <p:sldId id="384" r:id="rId35"/>
    <p:sldId id="385" r:id="rId36"/>
    <p:sldId id="1364" r:id="rId37"/>
    <p:sldId id="1207" r:id="rId38"/>
    <p:sldId id="1208" r:id="rId39"/>
    <p:sldId id="1210" r:id="rId40"/>
    <p:sldId id="1211" r:id="rId41"/>
    <p:sldId id="1212" r:id="rId42"/>
    <p:sldId id="1220" r:id="rId43"/>
    <p:sldId id="1366" r:id="rId44"/>
    <p:sldId id="1368" r:id="rId45"/>
    <p:sldId id="1140" r:id="rId46"/>
  </p:sldIdLst>
  <p:sldSz cx="9144000" cy="6858000" type="screen4x3"/>
  <p:notesSz cx="6858000" cy="9296400"/>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4" d="100"/>
          <a:sy n="114" d="100"/>
        </p:scale>
        <p:origin x="21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6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3"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212609-4B92-4281-AC6F-520D410B2B64}" type="slidenum">
              <a:rPr lang="ar-JO"/>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EA4BDF7-BF7D-4ED8-83DF-B208DE7E8BD8}" type="slidenum">
              <a:rPr lang="ar-JO"/>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pt-BR"/>
              <a:t>Nader Qahoush, CISA,CISM,CGEIT,CRISC,CDPO</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F7038FE-7B10-47FA-B632-354DF86326BD}" type="slidenum">
              <a:rPr lang="ar-JO" smtClean="0"/>
              <a:pPr/>
              <a:t>‹#›</a:t>
            </a:fld>
            <a:endParaRPr lang="en-US"/>
          </a:p>
        </p:txBody>
      </p:sp>
      <p:pic>
        <p:nvPicPr>
          <p:cNvPr id="13" name="Picture 12">
            <a:extLst>
              <a:ext uri="{FF2B5EF4-FFF2-40B4-BE49-F238E27FC236}">
                <a16:creationId xmlns:a16="http://schemas.microsoft.com/office/drawing/2014/main" id="{1F96519C-3AD6-4855-A776-60EE2D2148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48532" y="0"/>
            <a:ext cx="1084384" cy="1084384"/>
          </a:xfrm>
          <a:prstGeom prst="rect">
            <a:avLst/>
          </a:prstGeom>
        </p:spPr>
      </p:pic>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pt-BR"/>
              <a:t>Nader Qahoush, CISA,CISM,CGEIT,CRISC,CDPO</a:t>
            </a:r>
            <a:endParaRPr lang="en-US"/>
          </a:p>
        </p:txBody>
      </p:sp>
      <p:sp>
        <p:nvSpPr>
          <p:cNvPr id="6" name="Slide Number Placeholder 5"/>
          <p:cNvSpPr>
            <a:spLocks noGrp="1"/>
          </p:cNvSpPr>
          <p:nvPr>
            <p:ph type="sldNum" sz="quarter" idx="12"/>
          </p:nvPr>
        </p:nvSpPr>
        <p:spPr/>
        <p:txBody>
          <a:bodyPr/>
          <a:lstStyle/>
          <a:p>
            <a:fld id="{164BE1BA-C74F-462F-96D1-336F6F9C238C}" type="slidenum">
              <a:rPr lang="ar-JO"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pt-BR"/>
              <a:t>Nader Qahoush, CISA,CISM,CGEIT,CRISC,CDPO</a:t>
            </a:r>
            <a:endParaRPr lang="en-US"/>
          </a:p>
        </p:txBody>
      </p:sp>
      <p:sp>
        <p:nvSpPr>
          <p:cNvPr id="6" name="Slide Number Placeholder 5"/>
          <p:cNvSpPr>
            <a:spLocks noGrp="1"/>
          </p:cNvSpPr>
          <p:nvPr>
            <p:ph type="sldNum" sz="quarter" idx="12"/>
          </p:nvPr>
        </p:nvSpPr>
        <p:spPr/>
        <p:txBody>
          <a:bodyPr/>
          <a:lstStyle/>
          <a:p>
            <a:fld id="{CC88D7D9-0461-436E-942D-F87CA80E4DDF}" type="slidenum">
              <a:rPr lang="ar-JO"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r>
              <a:rPr lang="pt-BR"/>
              <a:t>Nader Qahoush, CISA,CISM,CGEIT,CRISC,CDPO</a:t>
            </a:r>
            <a:endParaRPr lang="en-US"/>
          </a:p>
        </p:txBody>
      </p:sp>
      <p:sp>
        <p:nvSpPr>
          <p:cNvPr id="27" name="Slide Number Placeholder 26"/>
          <p:cNvSpPr>
            <a:spLocks noGrp="1"/>
          </p:cNvSpPr>
          <p:nvPr>
            <p:ph type="sldNum" sz="quarter" idx="12"/>
          </p:nvPr>
        </p:nvSpPr>
        <p:spPr/>
        <p:txBody>
          <a:bodyPr/>
          <a:lstStyle/>
          <a:p>
            <a:fld id="{0F7038FE-7B10-47FA-B632-354DF86326BD}" type="slidenum">
              <a:rPr lang="ar-JO" smtClean="0"/>
              <a:pPr/>
              <a:t>‹#›</a:t>
            </a:fld>
            <a:endParaRPr lang="en-US"/>
          </a:p>
        </p:txBody>
      </p:sp>
    </p:spTree>
    <p:custDataLst>
      <p:tags r:id="rId1"/>
    </p:custData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pt-BR"/>
              <a:t>Nader Qahoush, CISA,CISM,CGEIT,CRISC,CDPO</a:t>
            </a:r>
            <a:endParaRPr lang="en-US"/>
          </a:p>
        </p:txBody>
      </p:sp>
      <p:sp>
        <p:nvSpPr>
          <p:cNvPr id="6" name="Slide Number Placeholder 5"/>
          <p:cNvSpPr>
            <a:spLocks noGrp="1"/>
          </p:cNvSpPr>
          <p:nvPr>
            <p:ph type="sldNum" sz="quarter" idx="12"/>
          </p:nvPr>
        </p:nvSpPr>
        <p:spPr/>
        <p:txBody>
          <a:bodyPr/>
          <a:lstStyle/>
          <a:p>
            <a:fld id="{6559DB1F-37F0-46FD-9C13-AABF168AD261}" type="slidenum">
              <a:rPr lang="ar-JO"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pt-BR"/>
              <a:t>Nader Qahoush, CISA,CISM,CGEIT,CRISC,CDPO</a:t>
            </a:r>
            <a:endParaRPr lang="en-US"/>
          </a:p>
        </p:txBody>
      </p:sp>
      <p:sp>
        <p:nvSpPr>
          <p:cNvPr id="6" name="Slide Number Placeholder 5"/>
          <p:cNvSpPr>
            <a:spLocks noGrp="1"/>
          </p:cNvSpPr>
          <p:nvPr>
            <p:ph type="sldNum" sz="quarter" idx="12"/>
          </p:nvPr>
        </p:nvSpPr>
        <p:spPr/>
        <p:txBody>
          <a:bodyPr/>
          <a:lstStyle/>
          <a:p>
            <a:fld id="{C731755A-999C-4202-A385-FF2353F5E628}" type="slidenum">
              <a:rPr lang="ar-JO"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pt-BR"/>
              <a:t>Nader Qahoush, CISA,CISM,CGEIT,CRISC,CDPO</a:t>
            </a:r>
            <a:endParaRPr lang="en-US"/>
          </a:p>
        </p:txBody>
      </p:sp>
      <p:sp>
        <p:nvSpPr>
          <p:cNvPr id="7" name="Slide Number Placeholder 6"/>
          <p:cNvSpPr>
            <a:spLocks noGrp="1"/>
          </p:cNvSpPr>
          <p:nvPr>
            <p:ph type="sldNum" sz="quarter" idx="12"/>
          </p:nvPr>
        </p:nvSpPr>
        <p:spPr/>
        <p:txBody>
          <a:bodyPr/>
          <a:lstStyle/>
          <a:p>
            <a:fld id="{A56E9AFF-A8F2-496D-B497-A4B0DA8F5A0C}" type="slidenum">
              <a:rPr lang="ar-JO"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pt-BR"/>
              <a:t>Nader Qahoush, CISA,CISM,CGEIT,CRISC,CDPO</a:t>
            </a:r>
            <a:endParaRPr lang="en-US"/>
          </a:p>
        </p:txBody>
      </p:sp>
      <p:sp>
        <p:nvSpPr>
          <p:cNvPr id="9" name="Slide Number Placeholder 8"/>
          <p:cNvSpPr>
            <a:spLocks noGrp="1"/>
          </p:cNvSpPr>
          <p:nvPr>
            <p:ph type="sldNum" sz="quarter" idx="12"/>
          </p:nvPr>
        </p:nvSpPr>
        <p:spPr/>
        <p:txBody>
          <a:bodyPr/>
          <a:lstStyle/>
          <a:p>
            <a:fld id="{4A28C984-050D-4318-A148-34F0E7D571F4}" type="slidenum">
              <a:rPr lang="ar-JO"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01008630-2928-44A0-ACED-254B9BD8CCBB}" type="slidenum">
              <a:rPr lang="ar-JO"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pt-BR"/>
              <a:t>Nader Qahoush, CISA,CISM,CGEIT,CRISC,CDPO</a:t>
            </a:r>
            <a:endParaRPr lang="en-US"/>
          </a:p>
        </p:txBody>
      </p:sp>
      <p:sp>
        <p:nvSpPr>
          <p:cNvPr id="4" name="Slide Number Placeholder 3"/>
          <p:cNvSpPr>
            <a:spLocks noGrp="1"/>
          </p:cNvSpPr>
          <p:nvPr>
            <p:ph type="sldNum" sz="quarter" idx="12"/>
          </p:nvPr>
        </p:nvSpPr>
        <p:spPr/>
        <p:txBody>
          <a:bodyPr/>
          <a:lstStyle/>
          <a:p>
            <a:fld id="{33887065-DBEB-42EC-8C47-D7DEA74741BC}" type="slidenum">
              <a:rPr lang="ar-JO"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pt-BR"/>
              <a:t>Nader Qahoush, CISA,CISM,CGEIT,CRISC,CDPO</a:t>
            </a:r>
            <a:endParaRPr lang="en-US"/>
          </a:p>
        </p:txBody>
      </p:sp>
      <p:sp>
        <p:nvSpPr>
          <p:cNvPr id="7" name="Slide Number Placeholder 6"/>
          <p:cNvSpPr>
            <a:spLocks noGrp="1"/>
          </p:cNvSpPr>
          <p:nvPr>
            <p:ph type="sldNum" sz="quarter" idx="12"/>
          </p:nvPr>
        </p:nvSpPr>
        <p:spPr/>
        <p:txBody>
          <a:bodyPr/>
          <a:lstStyle/>
          <a:p>
            <a:fld id="{594F6472-FAF3-470C-9FBD-7E99099773B6}" type="slidenum">
              <a:rPr lang="ar-JO"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pt-BR"/>
              <a:t>Nader Qahoush, CISA,CISM,CGEIT,CRISC,CDPO</a:t>
            </a:r>
            <a:endParaRPr lang="en-US"/>
          </a:p>
        </p:txBody>
      </p:sp>
      <p:sp>
        <p:nvSpPr>
          <p:cNvPr id="6" name="Slide Number Placeholder 5"/>
          <p:cNvSpPr>
            <a:spLocks noGrp="1"/>
          </p:cNvSpPr>
          <p:nvPr>
            <p:ph type="sldNum" sz="quarter" idx="12"/>
          </p:nvPr>
        </p:nvSpPr>
        <p:spPr/>
        <p:txBody>
          <a:bodyPr/>
          <a:lstStyle/>
          <a:p>
            <a:fld id="{6559DB1F-37F0-46FD-9C13-AABF168AD261}" type="slidenum">
              <a:rPr lang="ar-JO"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pt-BR"/>
              <a:t>Nader Qahoush, CISA,CISM,CGEIT,CRISC,CDPO</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B7F3524-B64A-4C02-90DA-3CC28643B251}" type="slidenum">
              <a:rPr lang="ar-JO"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pt-BR"/>
              <a:t>Nader Qahoush, CISA,CISM,CGEIT,CRISC,CDPO</a:t>
            </a:r>
            <a:endParaRPr lang="en-US"/>
          </a:p>
        </p:txBody>
      </p:sp>
      <p:sp>
        <p:nvSpPr>
          <p:cNvPr id="6" name="Slide Number Placeholder 5"/>
          <p:cNvSpPr>
            <a:spLocks noGrp="1"/>
          </p:cNvSpPr>
          <p:nvPr>
            <p:ph type="sldNum" sz="quarter" idx="12"/>
          </p:nvPr>
        </p:nvSpPr>
        <p:spPr/>
        <p:txBody>
          <a:bodyPr/>
          <a:lstStyle/>
          <a:p>
            <a:fld id="{164BE1BA-C74F-462F-96D1-336F6F9C238C}" type="slidenum">
              <a:rPr lang="ar-JO"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pt-BR"/>
              <a:t>Nader Qahoush, CISA,CISM,CGEIT,CRISC,CDPO</a:t>
            </a:r>
            <a:endParaRPr lang="en-US"/>
          </a:p>
        </p:txBody>
      </p:sp>
      <p:sp>
        <p:nvSpPr>
          <p:cNvPr id="6" name="Slide Number Placeholder 5"/>
          <p:cNvSpPr>
            <a:spLocks noGrp="1"/>
          </p:cNvSpPr>
          <p:nvPr>
            <p:ph type="sldNum" sz="quarter" idx="12"/>
          </p:nvPr>
        </p:nvSpPr>
        <p:spPr/>
        <p:txBody>
          <a:bodyPr/>
          <a:lstStyle/>
          <a:p>
            <a:fld id="{CC88D7D9-0461-436E-942D-F87CA80E4DDF}" type="slidenum">
              <a:rPr lang="ar-JO"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pt-BR"/>
              <a:t>Nader Qahoush, CISA,CISM,CGEIT,CRISC,CDPO</a:t>
            </a:r>
            <a:endParaRPr lang="en-US"/>
          </a:p>
        </p:txBody>
      </p:sp>
      <p:sp>
        <p:nvSpPr>
          <p:cNvPr id="6" name="Slide Number Placeholder 5"/>
          <p:cNvSpPr>
            <a:spLocks noGrp="1"/>
          </p:cNvSpPr>
          <p:nvPr>
            <p:ph type="sldNum" sz="quarter" idx="12"/>
          </p:nvPr>
        </p:nvSpPr>
        <p:spPr/>
        <p:txBody>
          <a:bodyPr/>
          <a:lstStyle/>
          <a:p>
            <a:fld id="{C731755A-999C-4202-A385-FF2353F5E628}" type="slidenum">
              <a:rPr lang="ar-JO"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ustDataLst>
      <p:tags r:id="rId1"/>
    </p:custData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pt-BR"/>
              <a:t>Nader Qahoush, CISA,CISM,CGEIT,CRISC,CDPO</a:t>
            </a:r>
            <a:endParaRPr lang="en-US"/>
          </a:p>
        </p:txBody>
      </p:sp>
      <p:sp>
        <p:nvSpPr>
          <p:cNvPr id="7" name="Slide Number Placeholder 6"/>
          <p:cNvSpPr>
            <a:spLocks noGrp="1"/>
          </p:cNvSpPr>
          <p:nvPr>
            <p:ph type="sldNum" sz="quarter" idx="12"/>
          </p:nvPr>
        </p:nvSpPr>
        <p:spPr/>
        <p:txBody>
          <a:bodyPr/>
          <a:lstStyle/>
          <a:p>
            <a:fld id="{A56E9AFF-A8F2-496D-B497-A4B0DA8F5A0C}" type="slidenum">
              <a:rPr lang="ar-JO"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ustDataLst>
      <p:tags r:id="rId1"/>
    </p:custData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pt-BR"/>
              <a:t>Nader Qahoush, CISA,CISM,CGEIT,CRISC,CDPO</a:t>
            </a:r>
            <a:endParaRPr lang="en-US"/>
          </a:p>
        </p:txBody>
      </p:sp>
      <p:sp>
        <p:nvSpPr>
          <p:cNvPr id="9" name="Slide Number Placeholder 8"/>
          <p:cNvSpPr>
            <a:spLocks noGrp="1"/>
          </p:cNvSpPr>
          <p:nvPr>
            <p:ph type="sldNum" sz="quarter" idx="12"/>
          </p:nvPr>
        </p:nvSpPr>
        <p:spPr/>
        <p:txBody>
          <a:bodyPr/>
          <a:lstStyle/>
          <a:p>
            <a:fld id="{4A28C984-050D-4318-A148-34F0E7D571F4}" type="slidenum">
              <a:rPr lang="ar-JO"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01008630-2928-44A0-ACED-254B9BD8CCBB}" type="slidenum">
              <a:rPr lang="ar-JO"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pt-BR"/>
              <a:t>Nader Qahoush, CISA,CISM,CGEIT,CRISC,CDPO</a:t>
            </a:r>
            <a:endParaRPr lang="en-US"/>
          </a:p>
        </p:txBody>
      </p:sp>
      <p:sp>
        <p:nvSpPr>
          <p:cNvPr id="4" name="Slide Number Placeholder 3"/>
          <p:cNvSpPr>
            <a:spLocks noGrp="1"/>
          </p:cNvSpPr>
          <p:nvPr>
            <p:ph type="sldNum" sz="quarter" idx="12"/>
          </p:nvPr>
        </p:nvSpPr>
        <p:spPr/>
        <p:txBody>
          <a:bodyPr/>
          <a:lstStyle/>
          <a:p>
            <a:fld id="{33887065-DBEB-42EC-8C47-D7DEA74741BC}" type="slidenum">
              <a:rPr lang="ar-JO"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r>
              <a:rPr lang="pt-BR"/>
              <a:t>Nader Qahoush, CISA,CISM,CGEIT,CRISC,CDPO</a:t>
            </a:r>
            <a:endParaRPr lang="en-US"/>
          </a:p>
        </p:txBody>
      </p:sp>
      <p:sp>
        <p:nvSpPr>
          <p:cNvPr id="7" name="Slide Number Placeholder 6"/>
          <p:cNvSpPr>
            <a:spLocks noGrp="1"/>
          </p:cNvSpPr>
          <p:nvPr>
            <p:ph type="sldNum" sz="quarter" idx="12"/>
          </p:nvPr>
        </p:nvSpPr>
        <p:spPr/>
        <p:txBody>
          <a:bodyPr/>
          <a:lstStyle/>
          <a:p>
            <a:fld id="{594F6472-FAF3-470C-9FBD-7E99099773B6}" type="slidenum">
              <a:rPr lang="ar-JO"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pt-BR"/>
              <a:t>Nader Qahoush, CISA,CISM,CGEIT,CRISC,CDPO</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B7F3524-B64A-4C02-90DA-3CC28643B251}" type="slidenum">
              <a:rPr lang="ar-JO"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pt-BR"/>
              <a:t>Nader Qahoush, CISA,CISM,CGEIT,CRISC,CDPO</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CB7FAB6-DEB5-4B2A-B137-20862F25EDCF}" type="slidenum">
              <a:rPr lang="ar-JO" smtClean="0"/>
              <a:pPr/>
              <a:t>‹#›</a:t>
            </a:fld>
            <a:endParaRPr lang="en-US"/>
          </a:p>
        </p:txBody>
      </p:sp>
      <p:pic>
        <p:nvPicPr>
          <p:cNvPr id="3" name="Picture 2">
            <a:extLst>
              <a:ext uri="{FF2B5EF4-FFF2-40B4-BE49-F238E27FC236}">
                <a16:creationId xmlns:a16="http://schemas.microsoft.com/office/drawing/2014/main" id="{C3631F2E-BE15-459B-A613-2017BAECC25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48532" y="0"/>
            <a:ext cx="1084384" cy="1084384"/>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pt-BR"/>
              <a:t>Nader Qahoush, CISA,CISM,CGEIT,CRISC,CDPO</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B7FAB6-DEB5-4B2A-B137-20862F25EDCF}" type="slidenum">
              <a:rPr lang="ar-JO"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a:extLst>
              <a:ext uri="{FF2B5EF4-FFF2-40B4-BE49-F238E27FC236}">
                <a16:creationId xmlns:a16="http://schemas.microsoft.com/office/drawing/2014/main" id="{78F1A7C4-6643-462C-9A89-AACB792CFD4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8532" y="0"/>
            <a:ext cx="1084384" cy="1084384"/>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4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hyperlink" Target="http://www3.weforum.org/docs/WEF_Global_Risks_2015_Report15.pdf" TargetMode="Externa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8.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981200"/>
          </a:xfrm>
        </p:spPr>
        <p:txBody>
          <a:bodyPr>
            <a:noAutofit/>
          </a:bodyPr>
          <a:lstStyle/>
          <a:p>
            <a:pPr algn="ctr" rtl="1"/>
            <a:r>
              <a:rPr lang="en-US" sz="3000" dirty="0"/>
              <a:t>Cybersecurity &amp; Cyber Resilience</a:t>
            </a:r>
            <a:br>
              <a:rPr lang="en-US" sz="3000" dirty="0"/>
            </a:br>
            <a:br>
              <a:rPr lang="en-US" sz="3000" dirty="0"/>
            </a:br>
            <a:r>
              <a:rPr lang="en-US" sz="3000" dirty="0"/>
              <a:t>Presentation for Risk Management Forum, Jordan, January 2022</a:t>
            </a:r>
          </a:p>
        </p:txBody>
      </p:sp>
      <p:sp>
        <p:nvSpPr>
          <p:cNvPr id="3" name="Subtitle 2"/>
          <p:cNvSpPr>
            <a:spLocks noGrp="1"/>
          </p:cNvSpPr>
          <p:nvPr>
            <p:ph type="subTitle" idx="1"/>
          </p:nvPr>
        </p:nvSpPr>
        <p:spPr>
          <a:xfrm>
            <a:off x="685800" y="4077072"/>
            <a:ext cx="7772400" cy="571128"/>
          </a:xfrm>
        </p:spPr>
        <p:txBody>
          <a:bodyPr>
            <a:normAutofit/>
          </a:bodyPr>
          <a:lstStyle/>
          <a:p>
            <a:r>
              <a:rPr lang="en-US" dirty="0"/>
              <a:t>Nader Qahoush, </a:t>
            </a:r>
            <a:r>
              <a:rPr lang="en-US" sz="1500" dirty="0"/>
              <a:t>CISA,CISM,CGEIT,CRISC,CDPO</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a:t>
            </a:r>
            <a:r>
              <a:rPr lang="en-US" dirty="0" err="1"/>
              <a:t>Cybersecurity</a:t>
            </a:r>
            <a:r>
              <a:rPr lang="en-US" dirty="0"/>
              <a:t> Incidents</a:t>
            </a:r>
          </a:p>
        </p:txBody>
      </p:sp>
      <p:sp>
        <p:nvSpPr>
          <p:cNvPr id="3" name="Content Placeholder 2"/>
          <p:cNvSpPr>
            <a:spLocks noGrp="1"/>
          </p:cNvSpPr>
          <p:nvPr>
            <p:ph idx="1"/>
          </p:nvPr>
        </p:nvSpPr>
        <p:spPr/>
        <p:txBody>
          <a:bodyPr>
            <a:normAutofit fontScale="70000" lnSpcReduction="20000"/>
          </a:bodyPr>
          <a:lstStyle/>
          <a:p>
            <a:r>
              <a:rPr lang="en-US" dirty="0"/>
              <a:t>Various terms are used to describe the </a:t>
            </a:r>
            <a:r>
              <a:rPr lang="en-US" b="1" dirty="0"/>
              <a:t>adverse outcomes of cyber risk</a:t>
            </a:r>
            <a:r>
              <a:rPr lang="en-US" dirty="0"/>
              <a:t>. In general, the term ‘</a:t>
            </a:r>
            <a:r>
              <a:rPr lang="en-US" dirty="0" err="1"/>
              <a:t>cybersecurity</a:t>
            </a:r>
            <a:r>
              <a:rPr lang="en-US" dirty="0"/>
              <a:t> incidents’ refers to </a:t>
            </a:r>
            <a:r>
              <a:rPr lang="en-US" dirty="0" err="1"/>
              <a:t>cyberattacks</a:t>
            </a:r>
            <a:r>
              <a:rPr lang="en-US" dirty="0"/>
              <a:t> and cyber incidents.</a:t>
            </a:r>
          </a:p>
          <a:p>
            <a:r>
              <a:rPr lang="en-US" dirty="0"/>
              <a:t>A distinguishing feature of </a:t>
            </a:r>
            <a:r>
              <a:rPr lang="en-US" dirty="0" err="1"/>
              <a:t>cybersecurity</a:t>
            </a:r>
            <a:r>
              <a:rPr lang="en-US" dirty="0"/>
              <a:t> incidents is the </a:t>
            </a:r>
            <a:r>
              <a:rPr lang="en-US" b="1" dirty="0"/>
              <a:t>persistent nature of the campaign conducted by a motivated agent</a:t>
            </a:r>
            <a:r>
              <a:rPr lang="en-US" dirty="0"/>
              <a:t>. It is often difficult to identify and fully eradicate malicious attacks. </a:t>
            </a:r>
          </a:p>
          <a:p>
            <a:r>
              <a:rPr lang="en-US" dirty="0"/>
              <a:t>A possible </a:t>
            </a:r>
            <a:r>
              <a:rPr lang="en-US" dirty="0" err="1"/>
              <a:t>categorisation</a:t>
            </a:r>
            <a:r>
              <a:rPr lang="en-US" dirty="0"/>
              <a:t> of </a:t>
            </a:r>
            <a:r>
              <a:rPr lang="en-US" dirty="0" err="1"/>
              <a:t>cybersecurity</a:t>
            </a:r>
            <a:r>
              <a:rPr lang="en-US" dirty="0"/>
              <a:t> incidents includes the following data breaches (the most common form of </a:t>
            </a:r>
            <a:r>
              <a:rPr lang="en-US" dirty="0" err="1"/>
              <a:t>cybersecurity</a:t>
            </a:r>
            <a:r>
              <a:rPr lang="en-US" dirty="0"/>
              <a:t> incident)</a:t>
            </a:r>
          </a:p>
          <a:p>
            <a:pPr lvl="1"/>
            <a:r>
              <a:rPr lang="en-US" dirty="0"/>
              <a:t>point-of-sale intrusion – ATM Intrusion</a:t>
            </a:r>
          </a:p>
          <a:p>
            <a:pPr lvl="1"/>
            <a:r>
              <a:rPr lang="en-US" dirty="0"/>
              <a:t>cyber espionage</a:t>
            </a:r>
          </a:p>
          <a:p>
            <a:pPr lvl="1"/>
            <a:r>
              <a:rPr lang="en-US" dirty="0"/>
              <a:t>web application attacks</a:t>
            </a:r>
          </a:p>
          <a:p>
            <a:pPr lvl="1"/>
            <a:r>
              <a:rPr lang="en-US" dirty="0"/>
              <a:t>payment card skimmers</a:t>
            </a:r>
          </a:p>
          <a:p>
            <a:pPr lvl="1"/>
            <a:r>
              <a:rPr lang="en-US" dirty="0"/>
              <a:t>distributed denial of service (</a:t>
            </a:r>
            <a:r>
              <a:rPr lang="en-US" dirty="0" err="1"/>
              <a:t>DDoS</a:t>
            </a:r>
            <a:r>
              <a:rPr lang="en-US" dirty="0"/>
              <a:t>)</a:t>
            </a:r>
          </a:p>
          <a:p>
            <a:pPr lvl="1"/>
            <a:r>
              <a:rPr lang="en-US" dirty="0"/>
              <a:t>cyber extortion</a:t>
            </a:r>
          </a:p>
          <a:p>
            <a:pPr lvl="1"/>
            <a:r>
              <a:rPr lang="en-US" dirty="0" err="1"/>
              <a:t>ransomware</a:t>
            </a:r>
            <a:endParaRPr lang="en-US" dirty="0"/>
          </a:p>
          <a:p>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10</a:t>
            </a:fld>
            <a:endParaRPr 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Breach</a:t>
            </a:r>
          </a:p>
        </p:txBody>
      </p:sp>
      <p:sp>
        <p:nvSpPr>
          <p:cNvPr id="3" name="Content Placeholder 2"/>
          <p:cNvSpPr>
            <a:spLocks noGrp="1"/>
          </p:cNvSpPr>
          <p:nvPr>
            <p:ph idx="1"/>
          </p:nvPr>
        </p:nvSpPr>
        <p:spPr/>
        <p:txBody>
          <a:bodyPr>
            <a:normAutofit lnSpcReduction="10000"/>
          </a:bodyPr>
          <a:lstStyle/>
          <a:p>
            <a:r>
              <a:rPr lang="en-US" dirty="0"/>
              <a:t>In 2015, a data breach in US </a:t>
            </a:r>
            <a:r>
              <a:rPr lang="en-US" b="1" dirty="0"/>
              <a:t>health insurers</a:t>
            </a:r>
            <a:r>
              <a:rPr lang="en-US" dirty="0"/>
              <a:t>, Anthem Blue Cross Blue Shield and </a:t>
            </a:r>
            <a:r>
              <a:rPr lang="en-US" dirty="0" err="1"/>
              <a:t>Premera</a:t>
            </a:r>
            <a:r>
              <a:rPr lang="en-US" dirty="0"/>
              <a:t> Blue Cross, exposed </a:t>
            </a:r>
            <a:r>
              <a:rPr lang="en-US" b="1" dirty="0"/>
              <a:t>credit card data and personal information</a:t>
            </a:r>
            <a:r>
              <a:rPr lang="en-US" dirty="0"/>
              <a:t>, including </a:t>
            </a:r>
            <a:r>
              <a:rPr lang="en-US" b="1" dirty="0"/>
              <a:t>medical records</a:t>
            </a:r>
            <a:r>
              <a:rPr lang="en-US" dirty="0"/>
              <a:t>, of up to 91 million policyholders. </a:t>
            </a:r>
          </a:p>
          <a:p>
            <a:r>
              <a:rPr lang="en-US" dirty="0"/>
              <a:t>Investigators believe that the hackers had been operating </a:t>
            </a:r>
            <a:r>
              <a:rPr lang="en-US" b="1" dirty="0"/>
              <a:t>undetected</a:t>
            </a:r>
            <a:r>
              <a:rPr lang="en-US" dirty="0"/>
              <a:t> within the company’s network for </a:t>
            </a:r>
            <a:r>
              <a:rPr lang="en-US" b="1" dirty="0"/>
              <a:t>months</a:t>
            </a:r>
            <a:r>
              <a:rPr lang="en-US" dirty="0"/>
              <a:t>. </a:t>
            </a:r>
          </a:p>
          <a:p>
            <a:r>
              <a:rPr lang="en-US" dirty="0"/>
              <a:t>This data breach sent a wave of panic through the </a:t>
            </a:r>
            <a:r>
              <a:rPr lang="en-US" b="1" dirty="0"/>
              <a:t>healthcare industry </a:t>
            </a:r>
            <a:r>
              <a:rPr lang="en-US" dirty="0"/>
              <a:t>as it exposed clients’ most sensitive and valuable personal information.</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11</a:t>
            </a:fld>
            <a:endParaRPr 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DDoS</a:t>
            </a:r>
            <a:r>
              <a:rPr lang="en-US" dirty="0"/>
              <a:t> – Bank</a:t>
            </a:r>
          </a:p>
        </p:txBody>
      </p:sp>
      <p:sp>
        <p:nvSpPr>
          <p:cNvPr id="3" name="Content Placeholder 2"/>
          <p:cNvSpPr>
            <a:spLocks noGrp="1"/>
          </p:cNvSpPr>
          <p:nvPr>
            <p:ph idx="1"/>
          </p:nvPr>
        </p:nvSpPr>
        <p:spPr/>
        <p:txBody>
          <a:bodyPr/>
          <a:lstStyle/>
          <a:p>
            <a:r>
              <a:rPr lang="en-US" dirty="0"/>
              <a:t>In July 2015, up to </a:t>
            </a:r>
            <a:r>
              <a:rPr lang="en-US" b="1" dirty="0"/>
              <a:t>6.5 million depositors </a:t>
            </a:r>
            <a:r>
              <a:rPr lang="en-US" dirty="0"/>
              <a:t>of the </a:t>
            </a:r>
            <a:r>
              <a:rPr lang="en-US" b="1" dirty="0"/>
              <a:t>Royal Bank of Scotland </a:t>
            </a:r>
            <a:r>
              <a:rPr lang="en-US" dirty="0"/>
              <a:t>(RBS) banking group could not access their online bank accounts for </a:t>
            </a:r>
            <a:r>
              <a:rPr lang="en-US" b="1" dirty="0"/>
              <a:t>50 minutes </a:t>
            </a:r>
            <a:r>
              <a:rPr lang="en-US" dirty="0"/>
              <a:t>due to a </a:t>
            </a:r>
            <a:r>
              <a:rPr lang="en-US" dirty="0" err="1"/>
              <a:t>DDoS</a:t>
            </a:r>
            <a:r>
              <a:rPr lang="en-US" dirty="0"/>
              <a:t> attack. </a:t>
            </a:r>
          </a:p>
          <a:p>
            <a:r>
              <a:rPr lang="en-US" dirty="0"/>
              <a:t>While the RBS attack inconvenienced customers, it did not compromise accounts or put customers’ information at risk. However, RBS suffered much </a:t>
            </a:r>
            <a:r>
              <a:rPr lang="en-US" b="1" dirty="0"/>
              <a:t>reputational damage </a:t>
            </a:r>
            <a:r>
              <a:rPr lang="en-US" dirty="0"/>
              <a:t>as a result of the attack.</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12</a:t>
            </a:fld>
            <a:endParaRPr 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a:t>
            </a:r>
            <a:r>
              <a:rPr lang="en-US" dirty="0" err="1"/>
              <a:t>Cyberattack</a:t>
            </a:r>
            <a:r>
              <a:rPr lang="en-US" dirty="0"/>
              <a:t>: </a:t>
            </a:r>
            <a:r>
              <a:rPr lang="en-US" dirty="0" err="1"/>
              <a:t>WannaCry</a:t>
            </a:r>
            <a:endParaRPr lang="en-US" dirty="0"/>
          </a:p>
        </p:txBody>
      </p:sp>
      <p:sp>
        <p:nvSpPr>
          <p:cNvPr id="3" name="Content Placeholder 2"/>
          <p:cNvSpPr>
            <a:spLocks noGrp="1"/>
          </p:cNvSpPr>
          <p:nvPr>
            <p:ph idx="1"/>
          </p:nvPr>
        </p:nvSpPr>
        <p:spPr/>
        <p:txBody>
          <a:bodyPr/>
          <a:lstStyle/>
          <a:p>
            <a:r>
              <a:rPr lang="en-US" dirty="0"/>
              <a:t>On Friday, 12 May 2017, the “</a:t>
            </a:r>
            <a:r>
              <a:rPr lang="en-US" dirty="0" err="1"/>
              <a:t>WannaCry</a:t>
            </a:r>
            <a:r>
              <a:rPr lang="en-US" dirty="0"/>
              <a:t>” </a:t>
            </a:r>
            <a:r>
              <a:rPr lang="en-US" dirty="0" err="1"/>
              <a:t>ransomware</a:t>
            </a:r>
            <a:r>
              <a:rPr lang="en-US" dirty="0"/>
              <a:t> attack began. Within </a:t>
            </a:r>
            <a:r>
              <a:rPr lang="en-US" b="1" dirty="0"/>
              <a:t>a day</a:t>
            </a:r>
            <a:r>
              <a:rPr lang="en-US" dirty="0"/>
              <a:t>, it had affected more than </a:t>
            </a:r>
            <a:r>
              <a:rPr lang="en-US" b="1" dirty="0"/>
              <a:t>200,000 </a:t>
            </a:r>
            <a:r>
              <a:rPr lang="en-US" b="1" dirty="0" err="1"/>
              <a:t>organisations</a:t>
            </a:r>
            <a:r>
              <a:rPr lang="en-US" b="1" dirty="0"/>
              <a:t> </a:t>
            </a:r>
            <a:r>
              <a:rPr lang="en-US" dirty="0"/>
              <a:t>in at least </a:t>
            </a:r>
            <a:r>
              <a:rPr lang="en-US" b="1" dirty="0"/>
              <a:t>150 countries</a:t>
            </a:r>
            <a:r>
              <a:rPr lang="en-US" dirty="0"/>
              <a:t>. </a:t>
            </a:r>
          </a:p>
          <a:p>
            <a:r>
              <a:rPr lang="en-US" dirty="0"/>
              <a:t>As is common with this type of </a:t>
            </a:r>
            <a:r>
              <a:rPr lang="en-US" dirty="0" err="1"/>
              <a:t>cyberattack</a:t>
            </a:r>
            <a:r>
              <a:rPr lang="en-US" dirty="0"/>
              <a:t>, hackers </a:t>
            </a:r>
            <a:r>
              <a:rPr lang="en-US" b="1" dirty="0"/>
              <a:t>lured a victim </a:t>
            </a:r>
            <a:r>
              <a:rPr lang="en-US" dirty="0"/>
              <a:t>to click a link that downloaded malicious software onto a device within the computer system. </a:t>
            </a:r>
          </a:p>
          <a:p>
            <a:r>
              <a:rPr lang="en-US" dirty="0"/>
              <a:t>Once infected, the cyber criminals were able to take </a:t>
            </a:r>
            <a:r>
              <a:rPr lang="en-US" b="1" dirty="0"/>
              <a:t>control of the entire computer system </a:t>
            </a:r>
            <a:r>
              <a:rPr lang="en-US" dirty="0"/>
              <a:t>and </a:t>
            </a:r>
            <a:r>
              <a:rPr lang="en-US" b="1" dirty="0"/>
              <a:t>block access</a:t>
            </a:r>
            <a:r>
              <a:rPr lang="en-US" dirty="0"/>
              <a:t> to files and data until a ransom was paid.</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13</a:t>
            </a:fld>
            <a:endParaRPr 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4CF5-F2A1-466F-86F3-6ADE5FBA7936}"/>
              </a:ext>
            </a:extLst>
          </p:cNvPr>
          <p:cNvSpPr>
            <a:spLocks noGrp="1"/>
          </p:cNvSpPr>
          <p:nvPr>
            <p:ph type="title"/>
          </p:nvPr>
        </p:nvSpPr>
        <p:spPr/>
        <p:txBody>
          <a:bodyPr>
            <a:normAutofit fontScale="90000"/>
          </a:bodyPr>
          <a:lstStyle/>
          <a:p>
            <a:r>
              <a:rPr lang="en-US" dirty="0"/>
              <a:t>Top Cybersecurity Attacks of 2021</a:t>
            </a:r>
          </a:p>
        </p:txBody>
      </p:sp>
      <p:sp>
        <p:nvSpPr>
          <p:cNvPr id="3" name="Content Placeholder 2">
            <a:extLst>
              <a:ext uri="{FF2B5EF4-FFF2-40B4-BE49-F238E27FC236}">
                <a16:creationId xmlns:a16="http://schemas.microsoft.com/office/drawing/2014/main" id="{DDC3005E-9CB6-4366-8FB6-942627FCED28}"/>
              </a:ext>
            </a:extLst>
          </p:cNvPr>
          <p:cNvSpPr>
            <a:spLocks noGrp="1"/>
          </p:cNvSpPr>
          <p:nvPr>
            <p:ph idx="1"/>
          </p:nvPr>
        </p:nvSpPr>
        <p:spPr/>
        <p:txBody>
          <a:bodyPr>
            <a:normAutofit lnSpcReduction="10000"/>
          </a:bodyPr>
          <a:lstStyle/>
          <a:p>
            <a:r>
              <a:rPr lang="en-US" dirty="0"/>
              <a:t>Supply Chain Attack – SolarWinds (Orion), 33000 clients, 18000 of them infected.</a:t>
            </a:r>
          </a:p>
          <a:p>
            <a:r>
              <a:rPr lang="en-US" b="1" dirty="0"/>
              <a:t>SolarWinds</a:t>
            </a:r>
            <a:r>
              <a:rPr lang="en-US" dirty="0"/>
              <a:t> is part of a large attack category calls “</a:t>
            </a:r>
            <a:r>
              <a:rPr lang="en-US" b="1" dirty="0"/>
              <a:t>undermining software integrity</a:t>
            </a:r>
            <a:r>
              <a:rPr lang="en-US" dirty="0"/>
              <a:t>.”</a:t>
            </a:r>
          </a:p>
          <a:p>
            <a:r>
              <a:rPr lang="en-US" dirty="0"/>
              <a:t>Mitigation: </a:t>
            </a:r>
            <a:r>
              <a:rPr lang="en-US" b="1" dirty="0"/>
              <a:t>Software bill of materials</a:t>
            </a:r>
            <a:r>
              <a:rPr lang="en-US" dirty="0"/>
              <a:t>, File integrity monitoring (</a:t>
            </a:r>
            <a:r>
              <a:rPr lang="en-US" b="1" dirty="0"/>
              <a:t>FIM</a:t>
            </a:r>
            <a:r>
              <a:rPr lang="en-US" dirty="0"/>
              <a:t>) </a:t>
            </a:r>
            <a:r>
              <a:rPr lang="en-US" b="1" dirty="0"/>
              <a:t>with testing and analysis of software changes.</a:t>
            </a:r>
          </a:p>
          <a:p>
            <a:r>
              <a:rPr lang="en-US" dirty="0"/>
              <a:t>Threat Hunting: “It’s a really good idea to do </a:t>
            </a:r>
            <a:r>
              <a:rPr lang="en-US" b="1" dirty="0"/>
              <a:t>threat hunting </a:t>
            </a:r>
            <a:r>
              <a:rPr lang="en-US" dirty="0"/>
              <a:t>on a periodic and regular basis </a:t>
            </a:r>
            <a:r>
              <a:rPr lang="en-US" b="1" dirty="0"/>
              <a:t>to look for things that our automated tools haven’t detected or discovered</a:t>
            </a:r>
            <a:r>
              <a:rPr lang="en-US" dirty="0"/>
              <a:t>.”</a:t>
            </a:r>
          </a:p>
          <a:p>
            <a:endParaRPr lang="en-US" dirty="0"/>
          </a:p>
        </p:txBody>
      </p:sp>
      <p:sp>
        <p:nvSpPr>
          <p:cNvPr id="4" name="Footer Placeholder 3">
            <a:extLst>
              <a:ext uri="{FF2B5EF4-FFF2-40B4-BE49-F238E27FC236}">
                <a16:creationId xmlns:a16="http://schemas.microsoft.com/office/drawing/2014/main" id="{749334AB-2AFD-407C-BAF2-0E6A24330C3D}"/>
              </a:ext>
            </a:extLst>
          </p:cNvPr>
          <p:cNvSpPr>
            <a:spLocks noGrp="1"/>
          </p:cNvSpPr>
          <p:nvPr>
            <p:ph type="ftr" sz="quarter" idx="11"/>
          </p:nvPr>
        </p:nvSpPr>
        <p:spPr/>
        <p:txBody>
          <a:bodyPr/>
          <a:lstStyle/>
          <a:p>
            <a:r>
              <a:rPr lang="pt-BR"/>
              <a:t>Nader Qahoush, CISA,CISM,CGEIT,CRISC,CDPO</a:t>
            </a:r>
            <a:endParaRPr lang="en-US"/>
          </a:p>
        </p:txBody>
      </p:sp>
      <p:sp>
        <p:nvSpPr>
          <p:cNvPr id="5" name="Slide Number Placeholder 4">
            <a:extLst>
              <a:ext uri="{FF2B5EF4-FFF2-40B4-BE49-F238E27FC236}">
                <a16:creationId xmlns:a16="http://schemas.microsoft.com/office/drawing/2014/main" id="{C2D20B77-062B-4B28-B927-0D1C9FFE7D15}"/>
              </a:ext>
            </a:extLst>
          </p:cNvPr>
          <p:cNvSpPr>
            <a:spLocks noGrp="1"/>
          </p:cNvSpPr>
          <p:nvPr>
            <p:ph type="sldNum" sz="quarter" idx="12"/>
          </p:nvPr>
        </p:nvSpPr>
        <p:spPr/>
        <p:txBody>
          <a:bodyPr/>
          <a:lstStyle/>
          <a:p>
            <a:fld id="{6559DB1F-37F0-46FD-9C13-AABF168AD261}" type="slidenum">
              <a:rPr lang="ar-JO" smtClean="0"/>
              <a:pPr/>
              <a:t>14</a:t>
            </a:fld>
            <a:endParaRPr lang="en-US"/>
          </a:p>
        </p:txBody>
      </p:sp>
    </p:spTree>
    <p:custDataLst>
      <p:tags r:id="rId1"/>
    </p:custDataLst>
    <p:extLst>
      <p:ext uri="{BB962C8B-B14F-4D97-AF65-F5344CB8AC3E}">
        <p14:creationId xmlns:p14="http://schemas.microsoft.com/office/powerpoint/2010/main" val="423906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9441-5E15-4FFF-8783-38ECF67C0A96}"/>
              </a:ext>
            </a:extLst>
          </p:cNvPr>
          <p:cNvSpPr>
            <a:spLocks noGrp="1"/>
          </p:cNvSpPr>
          <p:nvPr>
            <p:ph type="title"/>
          </p:nvPr>
        </p:nvSpPr>
        <p:spPr/>
        <p:txBody>
          <a:bodyPr>
            <a:normAutofit fontScale="90000"/>
          </a:bodyPr>
          <a:lstStyle/>
          <a:p>
            <a:r>
              <a:rPr lang="en-US" dirty="0"/>
              <a:t>Top Cybersecurity Attacks of 2021</a:t>
            </a:r>
          </a:p>
        </p:txBody>
      </p:sp>
      <p:sp>
        <p:nvSpPr>
          <p:cNvPr id="3" name="Content Placeholder 2">
            <a:extLst>
              <a:ext uri="{FF2B5EF4-FFF2-40B4-BE49-F238E27FC236}">
                <a16:creationId xmlns:a16="http://schemas.microsoft.com/office/drawing/2014/main" id="{42AF0AD0-7ED0-4009-B713-A2371D9D5C4C}"/>
              </a:ext>
            </a:extLst>
          </p:cNvPr>
          <p:cNvSpPr>
            <a:spLocks noGrp="1"/>
          </p:cNvSpPr>
          <p:nvPr>
            <p:ph idx="1"/>
          </p:nvPr>
        </p:nvSpPr>
        <p:spPr/>
        <p:txBody>
          <a:bodyPr>
            <a:normAutofit fontScale="92500" lnSpcReduction="20000"/>
          </a:bodyPr>
          <a:lstStyle/>
          <a:p>
            <a:r>
              <a:rPr lang="en-US" dirty="0"/>
              <a:t>Organizations increasingly rely on </a:t>
            </a:r>
            <a:r>
              <a:rPr lang="en-US" b="1" dirty="0"/>
              <a:t>“red teams” to conduct active, </a:t>
            </a:r>
            <a:r>
              <a:rPr lang="en-US" b="1" dirty="0" err="1"/>
              <a:t>handson</a:t>
            </a:r>
            <a:r>
              <a:rPr lang="en-US" b="1" dirty="0"/>
              <a:t> attack </a:t>
            </a:r>
            <a:r>
              <a:rPr lang="en-US" dirty="0"/>
              <a:t>simulations so they can measure whether their </a:t>
            </a:r>
            <a:r>
              <a:rPr lang="en-US" b="1" dirty="0"/>
              <a:t>“blue teams” can detect, block, and eradicate these actions</a:t>
            </a:r>
            <a:r>
              <a:rPr lang="en-US" dirty="0"/>
              <a:t>. </a:t>
            </a:r>
          </a:p>
          <a:p>
            <a:r>
              <a:rPr lang="en-US" dirty="0"/>
              <a:t>A </a:t>
            </a:r>
            <a:r>
              <a:rPr lang="en-US" b="1" dirty="0"/>
              <a:t>purple teaming exercise </a:t>
            </a:r>
            <a:r>
              <a:rPr lang="en-US" dirty="0"/>
              <a:t>is a cooperative exercise between red and blue teams, often </a:t>
            </a:r>
            <a:r>
              <a:rPr lang="en-US" b="1" dirty="0"/>
              <a:t>focused on a particular threat scenario</a:t>
            </a:r>
            <a:r>
              <a:rPr lang="en-US" dirty="0"/>
              <a:t>, such as the compromise of a key software package </a:t>
            </a:r>
            <a:r>
              <a:rPr lang="en-US" b="1" dirty="0"/>
              <a:t>such as SolarWinds</a:t>
            </a:r>
            <a:r>
              <a:rPr lang="en-US" dirty="0"/>
              <a:t>.</a:t>
            </a:r>
          </a:p>
          <a:p>
            <a:r>
              <a:rPr lang="en-US" b="1" dirty="0"/>
              <a:t>phishing attacks </a:t>
            </a:r>
            <a:r>
              <a:rPr lang="en-US" dirty="0"/>
              <a:t>and </a:t>
            </a:r>
            <a:r>
              <a:rPr lang="en-US" b="1" dirty="0"/>
              <a:t>business email compromises (BECs) </a:t>
            </a:r>
            <a:r>
              <a:rPr lang="en-US" b="1"/>
              <a:t>- Awareness</a:t>
            </a:r>
            <a:endParaRPr lang="en-US" b="1" dirty="0"/>
          </a:p>
          <a:p>
            <a:r>
              <a:rPr lang="en-US" b="1" dirty="0"/>
              <a:t>Data exfiltration while ransomware attack – stopping file sharing features and unsecure data transfer protocols</a:t>
            </a:r>
            <a:endParaRPr lang="en-US" dirty="0"/>
          </a:p>
        </p:txBody>
      </p:sp>
      <p:sp>
        <p:nvSpPr>
          <p:cNvPr id="4" name="Footer Placeholder 3">
            <a:extLst>
              <a:ext uri="{FF2B5EF4-FFF2-40B4-BE49-F238E27FC236}">
                <a16:creationId xmlns:a16="http://schemas.microsoft.com/office/drawing/2014/main" id="{A6D46045-1BA3-4F1E-9E35-AFF2FA5FDF51}"/>
              </a:ext>
            </a:extLst>
          </p:cNvPr>
          <p:cNvSpPr>
            <a:spLocks noGrp="1"/>
          </p:cNvSpPr>
          <p:nvPr>
            <p:ph type="ftr" sz="quarter" idx="11"/>
          </p:nvPr>
        </p:nvSpPr>
        <p:spPr/>
        <p:txBody>
          <a:bodyPr/>
          <a:lstStyle/>
          <a:p>
            <a:r>
              <a:rPr lang="pt-BR"/>
              <a:t>Nader Qahoush, CISA,CISM,CGEIT,CRISC,CDPO</a:t>
            </a:r>
            <a:endParaRPr lang="en-US"/>
          </a:p>
        </p:txBody>
      </p:sp>
      <p:sp>
        <p:nvSpPr>
          <p:cNvPr id="5" name="Slide Number Placeholder 4">
            <a:extLst>
              <a:ext uri="{FF2B5EF4-FFF2-40B4-BE49-F238E27FC236}">
                <a16:creationId xmlns:a16="http://schemas.microsoft.com/office/drawing/2014/main" id="{2EACCC20-1D73-41D9-A146-E5E22E74F25F}"/>
              </a:ext>
            </a:extLst>
          </p:cNvPr>
          <p:cNvSpPr>
            <a:spLocks noGrp="1"/>
          </p:cNvSpPr>
          <p:nvPr>
            <p:ph type="sldNum" sz="quarter" idx="12"/>
          </p:nvPr>
        </p:nvSpPr>
        <p:spPr/>
        <p:txBody>
          <a:bodyPr/>
          <a:lstStyle/>
          <a:p>
            <a:fld id="{6559DB1F-37F0-46FD-9C13-AABF168AD261}" type="slidenum">
              <a:rPr lang="ar-JO" smtClean="0"/>
              <a:pPr/>
              <a:t>15</a:t>
            </a:fld>
            <a:endParaRPr lang="en-US"/>
          </a:p>
        </p:txBody>
      </p:sp>
    </p:spTree>
    <p:custDataLst>
      <p:tags r:id="rId1"/>
    </p:custDataLst>
    <p:extLst>
      <p:ext uri="{BB962C8B-B14F-4D97-AF65-F5344CB8AC3E}">
        <p14:creationId xmlns:p14="http://schemas.microsoft.com/office/powerpoint/2010/main" val="326039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Cyber Risk</a:t>
            </a:r>
          </a:p>
        </p:txBody>
      </p:sp>
      <p:sp>
        <p:nvSpPr>
          <p:cNvPr id="3" name="Content Placeholder 2"/>
          <p:cNvSpPr>
            <a:spLocks noGrp="1"/>
          </p:cNvSpPr>
          <p:nvPr>
            <p:ph idx="1"/>
          </p:nvPr>
        </p:nvSpPr>
        <p:spPr/>
        <p:txBody>
          <a:bodyPr>
            <a:normAutofit fontScale="85000" lnSpcReduction="20000"/>
          </a:bodyPr>
          <a:lstStyle/>
          <a:p>
            <a:r>
              <a:rPr lang="en-US" b="1" dirty="0"/>
              <a:t>Banks</a:t>
            </a:r>
            <a:r>
              <a:rPr lang="en-US" dirty="0"/>
              <a:t> </a:t>
            </a:r>
            <a:r>
              <a:rPr lang="en-US" b="1" dirty="0"/>
              <a:t>collect and store confidential information </a:t>
            </a:r>
            <a:r>
              <a:rPr lang="en-US" dirty="0"/>
              <a:t>of individuals, for example, depositors’ personal data and borrowers’ past credit history. </a:t>
            </a:r>
          </a:p>
          <a:p>
            <a:r>
              <a:rPr lang="en-US" dirty="0"/>
              <a:t>Likewise, </a:t>
            </a:r>
            <a:r>
              <a:rPr lang="en-US" b="1" dirty="0"/>
              <a:t>insurers collect </a:t>
            </a:r>
            <a:r>
              <a:rPr lang="en-US" dirty="0"/>
              <a:t>a substantial volume of the personal data of policyholders, for example, </a:t>
            </a:r>
            <a:r>
              <a:rPr lang="en-US" b="1" dirty="0"/>
              <a:t>private medical records and annual income.</a:t>
            </a:r>
            <a:r>
              <a:rPr lang="en-US" dirty="0"/>
              <a:t> A breach in their databases could expose all of that data to cyber criminals. </a:t>
            </a:r>
          </a:p>
          <a:p>
            <a:r>
              <a:rPr lang="en-US" b="1" dirty="0"/>
              <a:t>Other sources </a:t>
            </a:r>
            <a:r>
              <a:rPr lang="en-US" dirty="0"/>
              <a:t>of cyber risk to financial institutions include the following.</a:t>
            </a:r>
          </a:p>
          <a:p>
            <a:pPr lvl="1"/>
            <a:r>
              <a:rPr lang="en-US" dirty="0"/>
              <a:t>Missing or Incomplete Identification of the IT Landscape</a:t>
            </a:r>
          </a:p>
          <a:p>
            <a:pPr lvl="1"/>
            <a:r>
              <a:rPr lang="en-US" dirty="0"/>
              <a:t>Inadequate Controls over User Privileges</a:t>
            </a:r>
          </a:p>
          <a:p>
            <a:pPr lvl="1"/>
            <a:r>
              <a:rPr lang="en-US" dirty="0"/>
              <a:t>Improper Access to </a:t>
            </a:r>
            <a:r>
              <a:rPr lang="en-US" dirty="0" err="1"/>
              <a:t>Superuser</a:t>
            </a:r>
            <a:r>
              <a:rPr lang="en-US" dirty="0"/>
              <a:t> Accounts </a:t>
            </a:r>
          </a:p>
          <a:p>
            <a:pPr lvl="1"/>
            <a:r>
              <a:rPr lang="en-US" dirty="0"/>
              <a:t>Interconnectedness of Financial Institutions</a:t>
            </a:r>
          </a:p>
          <a:p>
            <a:pPr lvl="1"/>
            <a:r>
              <a:rPr lang="en-US" dirty="0"/>
              <a:t>Internal IT Systems</a:t>
            </a:r>
          </a:p>
          <a:p>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16</a:t>
            </a:fld>
            <a:endParaRPr 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Impact of Cyber Risk</a:t>
            </a:r>
          </a:p>
        </p:txBody>
      </p:sp>
      <p:sp>
        <p:nvSpPr>
          <p:cNvPr id="3" name="Content Placeholder 2"/>
          <p:cNvSpPr>
            <a:spLocks noGrp="1"/>
          </p:cNvSpPr>
          <p:nvPr>
            <p:ph idx="1"/>
          </p:nvPr>
        </p:nvSpPr>
        <p:spPr/>
        <p:txBody>
          <a:bodyPr/>
          <a:lstStyle/>
          <a:p>
            <a:r>
              <a:rPr lang="en-US" dirty="0"/>
              <a:t>How could cyber risk impact financial institutions? Financial institutions are exposed to </a:t>
            </a:r>
            <a:r>
              <a:rPr lang="en-US" b="1" dirty="0"/>
              <a:t>losses</a:t>
            </a:r>
            <a:r>
              <a:rPr lang="en-US" dirty="0"/>
              <a:t> arising from </a:t>
            </a:r>
            <a:r>
              <a:rPr lang="en-US" dirty="0" err="1"/>
              <a:t>cybersecurity</a:t>
            </a:r>
            <a:r>
              <a:rPr lang="en-US" dirty="0"/>
              <a:t> incidents due to the following.</a:t>
            </a:r>
          </a:p>
          <a:p>
            <a:pPr lvl="1"/>
            <a:r>
              <a:rPr lang="en-US" dirty="0"/>
              <a:t>Loss or Corruption of Confidential and Sensitive Data</a:t>
            </a:r>
          </a:p>
          <a:p>
            <a:pPr lvl="1"/>
            <a:r>
              <a:rPr lang="en-US" dirty="0"/>
              <a:t>Financial Losses</a:t>
            </a:r>
          </a:p>
          <a:p>
            <a:pPr lvl="1"/>
            <a:r>
              <a:rPr lang="en-US" dirty="0"/>
              <a:t>Business Disruption</a:t>
            </a:r>
          </a:p>
          <a:p>
            <a:pPr lvl="1"/>
            <a:r>
              <a:rPr lang="en-US" dirty="0"/>
              <a:t>Reputational Damage</a:t>
            </a:r>
          </a:p>
          <a:p>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17</a:t>
            </a:fld>
            <a:endParaRPr 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Available information technology, security process or systems</a:t>
            </a:r>
          </a:p>
        </p:txBody>
      </p:sp>
      <p:sp>
        <p:nvSpPr>
          <p:cNvPr id="3" name="Content Placeholder 2"/>
          <p:cNvSpPr>
            <a:spLocks noGrp="1"/>
          </p:cNvSpPr>
          <p:nvPr>
            <p:ph idx="1"/>
          </p:nvPr>
        </p:nvSpPr>
        <p:spPr>
          <a:xfrm>
            <a:off x="457200" y="1935480"/>
            <a:ext cx="5181600" cy="4389120"/>
          </a:xfrm>
        </p:spPr>
        <p:txBody>
          <a:bodyPr/>
          <a:lstStyle/>
          <a:p>
            <a:r>
              <a:rPr lang="en-US" dirty="0"/>
              <a:t>With respect to technology, there are many factors that can impact security, such as:</a:t>
            </a:r>
          </a:p>
          <a:p>
            <a:pPr lvl="1"/>
            <a:r>
              <a:rPr lang="en-US" dirty="0"/>
              <a:t>Platforms and tools used</a:t>
            </a:r>
          </a:p>
          <a:p>
            <a:pPr lvl="1"/>
            <a:r>
              <a:rPr lang="en-US" dirty="0"/>
              <a:t>Network connectivity (internal, third-party, public)</a:t>
            </a:r>
          </a:p>
          <a:p>
            <a:pPr lvl="1"/>
            <a:r>
              <a:rPr lang="en-US" dirty="0"/>
              <a:t>Level of IT complexity</a:t>
            </a:r>
          </a:p>
          <a:p>
            <a:pPr lvl="1"/>
            <a:r>
              <a:rPr lang="en-US" dirty="0"/>
              <a:t>Operational support for security</a:t>
            </a:r>
          </a:p>
          <a:p>
            <a:pPr lvl="1"/>
            <a:r>
              <a:rPr lang="en-US" dirty="0"/>
              <a:t>User community and capabilities</a:t>
            </a:r>
          </a:p>
          <a:p>
            <a:pPr lvl="1"/>
            <a:r>
              <a:rPr lang="en-US" dirty="0"/>
              <a:t>New or emerging security tools</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18</a:t>
            </a:fld>
            <a:endParaRPr lang="en-US"/>
          </a:p>
        </p:txBody>
      </p:sp>
      <p:pic>
        <p:nvPicPr>
          <p:cNvPr id="1026" name="Picture 2" descr="Defense in depth Onion model Computer security Information security Layered  security, depth, text, logo, information Technology png | PNGWing">
            <a:extLst>
              <a:ext uri="{FF2B5EF4-FFF2-40B4-BE49-F238E27FC236}">
                <a16:creationId xmlns:a16="http://schemas.microsoft.com/office/drawing/2014/main" id="{F407BCFA-D8AE-4582-A26D-9627982CA3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887" y="2228087"/>
            <a:ext cx="3258313" cy="32583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C y b e r s e c u r i t y C o n c e p t s</a:t>
            </a:r>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19</a:t>
            </a:fld>
            <a:endParaRPr lang="en-US"/>
          </a:p>
        </p:txBody>
      </p:sp>
      <p:pic>
        <p:nvPicPr>
          <p:cNvPr id="1027" name="Picture 3" descr="D:\Back-up\المستشارون للتحكم بالمخاطر_1\Cyber Security 2016\FSI\4.jpg"/>
          <p:cNvPicPr>
            <a:picLocks noGrp="1" noChangeAspect="1" noChangeArrowheads="1"/>
          </p:cNvPicPr>
          <p:nvPr>
            <p:ph idx="1"/>
          </p:nvPr>
        </p:nvPicPr>
        <p:blipFill>
          <a:blip r:embed="rId3" cstate="print"/>
          <a:srcRect/>
          <a:stretch>
            <a:fillRect/>
          </a:stretch>
        </p:blipFill>
        <p:spPr bwMode="auto">
          <a:xfrm>
            <a:off x="457200" y="1961527"/>
            <a:ext cx="8229600" cy="4336708"/>
          </a:xfrm>
          <a:prstGeom prst="rect">
            <a:avLst/>
          </a:prstGeom>
          <a:noFill/>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853F4F-8DD2-4BCE-8598-CB7EE1E17359}"/>
              </a:ext>
            </a:extLst>
          </p:cNvPr>
          <p:cNvSpPr>
            <a:spLocks noGrp="1"/>
          </p:cNvSpPr>
          <p:nvPr>
            <p:ph idx="1"/>
          </p:nvPr>
        </p:nvSpPr>
        <p:spPr/>
        <p:txBody>
          <a:bodyPr>
            <a:normAutofit/>
          </a:bodyPr>
          <a:lstStyle/>
          <a:p>
            <a:pPr lvl="0" algn="r" rtl="1"/>
            <a:r>
              <a:rPr lang="ar-JO" sz="1500" dirty="0"/>
              <a:t>مستشارا في إدارة المخاطر وأمن المعلومات لعدد من مجالس إدارات مؤسسات مصرفية محلية وإقليمية.</a:t>
            </a:r>
            <a:endParaRPr lang="en-US" sz="1500" dirty="0"/>
          </a:p>
          <a:p>
            <a:pPr lvl="0" algn="r" rtl="1"/>
            <a:r>
              <a:rPr lang="ar-JO" sz="1500" dirty="0"/>
              <a:t>الرئيس التنفيذي لمؤسسة أسفار للاستشارات والتدريب.</a:t>
            </a:r>
            <a:endParaRPr lang="en-US" sz="1500" dirty="0"/>
          </a:p>
          <a:p>
            <a:pPr lvl="0" algn="r" rtl="1"/>
            <a:r>
              <a:rPr lang="ar-JO" sz="1500" dirty="0"/>
              <a:t>خبير تنفيذي مصرفي لقطاع البنوك المركزية وإدارة المخاطر مع عدد من المؤسسات المنفذة لبرامج المساعدات الأميركية من 2/2020 إلى 2/2021.</a:t>
            </a:r>
            <a:endParaRPr lang="en-US" sz="1500" dirty="0"/>
          </a:p>
          <a:p>
            <a:pPr lvl="0" algn="r" rtl="1"/>
            <a:r>
              <a:rPr lang="ar-JO" sz="1500" dirty="0"/>
              <a:t>عمل في البنك المركزي الأردني لمدة 25 عاما حتى تاريخ 1/1/2020، واستلم خلال العقد الأخير منصب رئيس مفتشي قطاع الرقابة المصرفية لمخاطر وحوكمة تكنولوجيا المعلومات.</a:t>
            </a:r>
            <a:endParaRPr lang="en-US" sz="1500" dirty="0"/>
          </a:p>
          <a:p>
            <a:pPr lvl="0" algn="r" rtl="1"/>
            <a:r>
              <a:rPr lang="ar-JO" sz="1500" dirty="0"/>
              <a:t>الرئيس التنفيذي منذ العام 2008 لمجموعة مشاريع دولية في تنمية وتطوير بيئة الرقابة والتشريعات الناظمة للقطاع المصرفي بالتعاون مع البنوك المركزية لدول السودان واليمن وليبيا والبحرين والكويت والمملكة المتحدة وروسيا.</a:t>
            </a:r>
            <a:endParaRPr lang="en-US" sz="1500" dirty="0"/>
          </a:p>
          <a:p>
            <a:pPr lvl="0" algn="r" rtl="1"/>
            <a:r>
              <a:rPr lang="ar-JO" sz="1500" dirty="0"/>
              <a:t>حاصل على درجة الماجستير في الاقتصاد من الجامعة الأردنية في العام 1998.</a:t>
            </a:r>
            <a:endParaRPr lang="en-US" sz="1500" dirty="0"/>
          </a:p>
          <a:p>
            <a:pPr lvl="0" algn="r" rtl="1"/>
            <a:r>
              <a:rPr lang="ar-JO" sz="1500" dirty="0"/>
              <a:t>حاصل على درجة البكالوريوس في الاقتصاد والعلوم المالية والمصرفية من جامعة اليرموك في العام 1995، مع شهادة تقدير مرتبة الشرف الأولى.</a:t>
            </a:r>
            <a:endParaRPr lang="en-US" sz="1500" dirty="0"/>
          </a:p>
          <a:p>
            <a:pPr lvl="0" algn="r" rtl="1"/>
            <a:r>
              <a:rPr lang="ar-JO" sz="1500" dirty="0"/>
              <a:t>حاصل على زمالة بلاتينية وعدة شهادات مهنية دولية في حوكمة وإدارة وتقييم مخاطر ومشاريع تكنولوجيا المعلومات (</a:t>
            </a:r>
            <a:r>
              <a:rPr lang="en-US" sz="1500" dirty="0"/>
              <a:t>CISA, CISM, CGEIT,CRISC</a:t>
            </a:r>
            <a:r>
              <a:rPr lang="ar-JO" sz="1500" dirty="0"/>
              <a:t>) من مؤسسة التدقيق والرقابة على نظم المعلومات (</a:t>
            </a:r>
            <a:r>
              <a:rPr lang="en-US" sz="1500" dirty="0"/>
              <a:t>ISACA</a:t>
            </a:r>
            <a:r>
              <a:rPr lang="ar-JO" sz="1500" dirty="0"/>
              <a:t>) في الولايات المتحدة الأميركية.</a:t>
            </a:r>
            <a:endParaRPr lang="en-US" sz="1500" dirty="0"/>
          </a:p>
          <a:p>
            <a:pPr lvl="0" algn="r" rtl="1"/>
            <a:r>
              <a:rPr lang="ar-JO" sz="1500" dirty="0"/>
              <a:t>خبير في حماية وخصوصية البيانات (</a:t>
            </a:r>
            <a:r>
              <a:rPr lang="en-US" sz="1500" dirty="0"/>
              <a:t>CDPO</a:t>
            </a:r>
            <a:r>
              <a:rPr lang="ar-JO" sz="1500" dirty="0"/>
              <a:t>).</a:t>
            </a:r>
            <a:endParaRPr lang="en-US" sz="1500" dirty="0"/>
          </a:p>
          <a:p>
            <a:pPr lvl="0" algn="r" rtl="1"/>
            <a:r>
              <a:rPr lang="ar-JO" sz="1500" dirty="0"/>
              <a:t>مؤلف كتاب العمل المصرفي عبر الإنترنت والناشر الدار العربية للعلوم في بيروت في العام 2000.</a:t>
            </a:r>
          </a:p>
          <a:p>
            <a:pPr lvl="0" algn="r" rtl="1"/>
            <a:r>
              <a:rPr lang="ar-JO" sz="1500" dirty="0"/>
              <a:t>مدرب ومحاضر في مؤتمرات محلية وعربية ودولية بمواضيع التشريع المصرفي والرقابة وإدارة المخاطر والتدقيق والحوكمة منذ العام 2005.</a:t>
            </a:r>
            <a:endParaRPr lang="en-US" sz="1500" dirty="0"/>
          </a:p>
        </p:txBody>
      </p:sp>
      <p:sp>
        <p:nvSpPr>
          <p:cNvPr id="3" name="Footer Placeholder 2">
            <a:extLst>
              <a:ext uri="{FF2B5EF4-FFF2-40B4-BE49-F238E27FC236}">
                <a16:creationId xmlns:a16="http://schemas.microsoft.com/office/drawing/2014/main" id="{379DDE15-4681-40EC-A32F-5572CA317D1A}"/>
              </a:ext>
            </a:extLst>
          </p:cNvPr>
          <p:cNvSpPr>
            <a:spLocks noGrp="1"/>
          </p:cNvSpPr>
          <p:nvPr>
            <p:ph type="ftr" sz="quarter" idx="11"/>
          </p:nvPr>
        </p:nvSpPr>
        <p:spPr/>
        <p:txBody>
          <a:bodyPr/>
          <a:lstStyle/>
          <a:p>
            <a:r>
              <a:rPr lang="pt-BR" dirty="0"/>
              <a:t>Nader Qahoush, CISA,CISM,CGEIT,CRISC,CDPO</a:t>
            </a:r>
            <a:endParaRPr lang="en-US" dirty="0"/>
          </a:p>
        </p:txBody>
      </p:sp>
      <p:sp>
        <p:nvSpPr>
          <p:cNvPr id="4" name="Slide Number Placeholder 3">
            <a:extLst>
              <a:ext uri="{FF2B5EF4-FFF2-40B4-BE49-F238E27FC236}">
                <a16:creationId xmlns:a16="http://schemas.microsoft.com/office/drawing/2014/main" id="{3FE283D7-1094-450A-862F-E1DE022250DA}"/>
              </a:ext>
            </a:extLst>
          </p:cNvPr>
          <p:cNvSpPr>
            <a:spLocks noGrp="1"/>
          </p:cNvSpPr>
          <p:nvPr>
            <p:ph type="sldNum" sz="quarter" idx="12"/>
          </p:nvPr>
        </p:nvSpPr>
        <p:spPr/>
        <p:txBody>
          <a:bodyPr/>
          <a:lstStyle/>
          <a:p>
            <a:fld id="{6559DB1F-37F0-46FD-9C13-AABF168AD261}" type="slidenum">
              <a:rPr lang="ar-JO" smtClean="0"/>
              <a:pPr/>
              <a:t>2</a:t>
            </a:fld>
            <a:endParaRPr lang="en-US"/>
          </a:p>
        </p:txBody>
      </p:sp>
      <p:sp>
        <p:nvSpPr>
          <p:cNvPr id="5" name="Title 4">
            <a:extLst>
              <a:ext uri="{FF2B5EF4-FFF2-40B4-BE49-F238E27FC236}">
                <a16:creationId xmlns:a16="http://schemas.microsoft.com/office/drawing/2014/main" id="{CE0988E7-1963-4E45-BF16-D23FEA935FA8}"/>
              </a:ext>
            </a:extLst>
          </p:cNvPr>
          <p:cNvSpPr>
            <a:spLocks noGrp="1"/>
          </p:cNvSpPr>
          <p:nvPr>
            <p:ph type="title"/>
          </p:nvPr>
        </p:nvSpPr>
        <p:spPr/>
        <p:txBody>
          <a:bodyPr/>
          <a:lstStyle/>
          <a:p>
            <a:pPr algn="ctr" rtl="1"/>
            <a:r>
              <a:rPr lang="ar-JO" dirty="0"/>
              <a:t>نادر قاحوش</a:t>
            </a:r>
            <a:endParaRPr lang="en-US" dirty="0"/>
          </a:p>
        </p:txBody>
      </p:sp>
    </p:spTree>
    <p:custDataLst>
      <p:tags r:id="rId1"/>
    </p:custDataLst>
    <p:extLst>
      <p:ext uri="{BB962C8B-B14F-4D97-AF65-F5344CB8AC3E}">
        <p14:creationId xmlns:p14="http://schemas.microsoft.com/office/powerpoint/2010/main" val="2506215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a:t>
            </a:r>
          </a:p>
        </p:txBody>
      </p:sp>
      <p:sp>
        <p:nvSpPr>
          <p:cNvPr id="3" name="Content Placeholder 2"/>
          <p:cNvSpPr>
            <a:spLocks noGrp="1"/>
          </p:cNvSpPr>
          <p:nvPr>
            <p:ph idx="1"/>
          </p:nvPr>
        </p:nvSpPr>
        <p:spPr/>
        <p:txBody>
          <a:bodyPr>
            <a:normAutofit fontScale="92500"/>
          </a:bodyPr>
          <a:lstStyle/>
          <a:p>
            <a:r>
              <a:rPr lang="en-US" dirty="0" err="1"/>
              <a:t>Cybersecurity</a:t>
            </a:r>
            <a:r>
              <a:rPr lang="en-US" dirty="0"/>
              <a:t> controls are implemented with little or </a:t>
            </a:r>
            <a:r>
              <a:rPr lang="en-US" b="1" dirty="0"/>
              <a:t>no assessment of risk</a:t>
            </a:r>
            <a:r>
              <a:rPr lang="en-US" dirty="0"/>
              <a:t>. </a:t>
            </a:r>
          </a:p>
          <a:p>
            <a:r>
              <a:rPr lang="en-US" dirty="0"/>
              <a:t>ISACA’s recent worldwide survey of IT management, auditors and security managers consistently shows that over </a:t>
            </a:r>
            <a:r>
              <a:rPr lang="en-US" b="1" dirty="0"/>
              <a:t>80 percent </a:t>
            </a:r>
            <a:r>
              <a:rPr lang="en-US" dirty="0"/>
              <a:t>of companies believe “information security risks are either </a:t>
            </a:r>
            <a:r>
              <a:rPr lang="en-US" b="1" dirty="0"/>
              <a:t>not known </a:t>
            </a:r>
            <a:r>
              <a:rPr lang="en-US" dirty="0"/>
              <a:t>or are only </a:t>
            </a:r>
            <a:r>
              <a:rPr lang="en-US" b="1" dirty="0"/>
              <a:t>partially assessed” </a:t>
            </a:r>
            <a:r>
              <a:rPr lang="en-US" dirty="0"/>
              <a:t>and that “IT risk illiteracy and</a:t>
            </a:r>
          </a:p>
          <a:p>
            <a:r>
              <a:rPr lang="en-US" dirty="0"/>
              <a:t>lack of </a:t>
            </a:r>
            <a:r>
              <a:rPr lang="en-US" b="1" dirty="0"/>
              <a:t>awareness</a:t>
            </a:r>
            <a:r>
              <a:rPr lang="en-US" dirty="0"/>
              <a:t>” are major challenges in managing risk. </a:t>
            </a:r>
          </a:p>
          <a:p>
            <a:r>
              <a:rPr lang="en-US" dirty="0"/>
              <a:t>Therefore, </a:t>
            </a:r>
            <a:r>
              <a:rPr lang="en-US" b="1" dirty="0"/>
              <a:t>understanding risk </a:t>
            </a:r>
            <a:r>
              <a:rPr lang="en-US" dirty="0"/>
              <a:t>and risk assessments are critical requirements for any security practitioner.</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20</a:t>
            </a:fld>
            <a:endParaRPr 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a:t>
            </a:r>
            <a:r>
              <a:rPr lang="en-US" dirty="0" err="1"/>
              <a:t>Cybersecurity</a:t>
            </a:r>
            <a:endParaRPr lang="en-US" dirty="0"/>
          </a:p>
        </p:txBody>
      </p:sp>
      <p:sp>
        <p:nvSpPr>
          <p:cNvPr id="3" name="Content Placeholder 2"/>
          <p:cNvSpPr>
            <a:spLocks noGrp="1"/>
          </p:cNvSpPr>
          <p:nvPr>
            <p:ph idx="1"/>
          </p:nvPr>
        </p:nvSpPr>
        <p:spPr/>
        <p:txBody>
          <a:bodyPr>
            <a:normAutofit fontScale="92500"/>
          </a:bodyPr>
          <a:lstStyle/>
          <a:p>
            <a:r>
              <a:rPr lang="en-US" b="1" dirty="0"/>
              <a:t>Compliance-based—Also known as standards-based security, this approach relies on regulations or standards to </a:t>
            </a:r>
            <a:r>
              <a:rPr lang="en-US" dirty="0"/>
              <a:t>determine security implementations. Controls are implemented regardless of their applicability or necessity, which often leads to a “checklist” attitude toward security.</a:t>
            </a:r>
          </a:p>
          <a:p>
            <a:r>
              <a:rPr lang="en-US" b="1" dirty="0"/>
              <a:t>Risk-based—Risk-based security relies on identifying the unique risk a particular organization faces and designing and </a:t>
            </a:r>
            <a:r>
              <a:rPr lang="en-US" dirty="0"/>
              <a:t>implementing security controls to address that risk above and beyond the entity’s risk tolerance and business needs.</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21</a:t>
            </a:fld>
            <a:endParaRPr 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a:t>
            </a:r>
            <a:r>
              <a:rPr lang="en-US" dirty="0" err="1"/>
              <a:t>Cybersecurity</a:t>
            </a:r>
            <a:endParaRPr lang="en-US" dirty="0"/>
          </a:p>
        </p:txBody>
      </p:sp>
      <p:sp>
        <p:nvSpPr>
          <p:cNvPr id="3" name="Content Placeholder 2"/>
          <p:cNvSpPr>
            <a:spLocks noGrp="1"/>
          </p:cNvSpPr>
          <p:nvPr>
            <p:ph idx="1"/>
          </p:nvPr>
        </p:nvSpPr>
        <p:spPr/>
        <p:txBody>
          <a:bodyPr/>
          <a:lstStyle/>
          <a:p>
            <a:r>
              <a:rPr lang="en-US" b="1" i="1" dirty="0"/>
              <a:t>Ad hoc—An ad hoc approach simply implements security with no particular rationale or criteria. Ad hoc </a:t>
            </a:r>
            <a:r>
              <a:rPr lang="en-US" dirty="0"/>
              <a:t>implementations may be driven by vendor marketing, or they may reflect insufficient subject matter expertise, knowledge or training when designing and implementing safeguards.</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22</a:t>
            </a:fld>
            <a:endParaRPr 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Common Attack Types and Vectors</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Agents</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24</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968929" y="1935163"/>
            <a:ext cx="7206141" cy="4389437"/>
          </a:xfrm>
          <a:prstGeom prst="rect">
            <a:avLst/>
          </a:prstGeom>
          <a:noFill/>
          <a:ln w="9525">
            <a:noFill/>
            <a:miter lim="800000"/>
            <a:headEnd/>
            <a:tailEnd/>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Resilience</a:t>
            </a:r>
          </a:p>
        </p:txBody>
      </p:sp>
      <p:sp>
        <p:nvSpPr>
          <p:cNvPr id="3" name="Content Placeholder 2"/>
          <p:cNvSpPr>
            <a:spLocks noGrp="1"/>
          </p:cNvSpPr>
          <p:nvPr>
            <p:ph idx="1"/>
          </p:nvPr>
        </p:nvSpPr>
        <p:spPr/>
        <p:txBody>
          <a:bodyPr>
            <a:noAutofit/>
          </a:bodyPr>
          <a:lstStyle/>
          <a:p>
            <a:r>
              <a:rPr lang="en-US" sz="3600" dirty="0"/>
              <a:t>Cyber resilience is an institution’s ability to </a:t>
            </a:r>
            <a:r>
              <a:rPr lang="en-US" sz="3600" b="1" dirty="0"/>
              <a:t>anticipate, withstand, contain </a:t>
            </a:r>
            <a:r>
              <a:rPr lang="en-US" sz="3600" dirty="0"/>
              <a:t>and rapidly recover from a cyberattack</a:t>
            </a:r>
            <a:r>
              <a:rPr lang="en-US" sz="3600" b="1" dirty="0"/>
              <a:t>.</a:t>
            </a:r>
            <a:r>
              <a:rPr lang="en-US" sz="3600" dirty="0"/>
              <a:t> </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25</a:t>
            </a:fld>
            <a:endParaRPr 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a:t>Arrangements that should </a:t>
            </a:r>
            <a:br>
              <a:rPr lang="en-US" dirty="0"/>
            </a:br>
            <a:r>
              <a:rPr lang="en-US" dirty="0"/>
              <a:t>consider include:</a:t>
            </a:r>
          </a:p>
        </p:txBody>
      </p:sp>
      <p:sp>
        <p:nvSpPr>
          <p:cNvPr id="3" name="Content Placeholder 2"/>
          <p:cNvSpPr>
            <a:spLocks noGrp="1"/>
          </p:cNvSpPr>
          <p:nvPr>
            <p:ph idx="1"/>
          </p:nvPr>
        </p:nvSpPr>
        <p:spPr>
          <a:xfrm>
            <a:off x="457200" y="2240280"/>
            <a:ext cx="8229600" cy="4389120"/>
          </a:xfrm>
        </p:spPr>
        <p:txBody>
          <a:bodyPr>
            <a:normAutofit/>
          </a:bodyPr>
          <a:lstStyle/>
          <a:p>
            <a:r>
              <a:rPr lang="en-US" b="1" dirty="0"/>
              <a:t>Data-sharing arrangements: </a:t>
            </a:r>
            <a:r>
              <a:rPr lang="en-US" dirty="0"/>
              <a:t>An institution should consider setting set up agreements with the </a:t>
            </a:r>
            <a:r>
              <a:rPr lang="en-US" b="1" dirty="0"/>
              <a:t>relevant third parties </a:t>
            </a:r>
            <a:r>
              <a:rPr lang="en-US" dirty="0"/>
              <a:t>or participants in case it needs to obtain uncorrupted data from them in the event of a cyberattack.</a:t>
            </a:r>
          </a:p>
          <a:p>
            <a:r>
              <a:rPr lang="en-US" b="1" dirty="0"/>
              <a:t>Contagion containment:</a:t>
            </a:r>
            <a:r>
              <a:rPr lang="en-US" dirty="0"/>
              <a:t> In the event of a cyber incident, institution should work together with its </a:t>
            </a:r>
            <a:r>
              <a:rPr lang="en-US" b="1" dirty="0"/>
              <a:t>interconnected entities</a:t>
            </a:r>
            <a:r>
              <a:rPr lang="en-US" dirty="0"/>
              <a:t> to enable the resumption of critical services as soon as it is safe and practicable to do so. </a:t>
            </a:r>
          </a:p>
          <a:p>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26</a:t>
            </a:fld>
            <a:endParaRPr 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Scope of Cyber Resilience Frameworks for FMIs </a:t>
            </a:r>
          </a:p>
        </p:txBody>
      </p:sp>
      <p:sp>
        <p:nvSpPr>
          <p:cNvPr id="3" name="Content Placeholder 2"/>
          <p:cNvSpPr>
            <a:spLocks noGrp="1"/>
          </p:cNvSpPr>
          <p:nvPr>
            <p:ph idx="1"/>
          </p:nvPr>
        </p:nvSpPr>
        <p:spPr>
          <a:xfrm>
            <a:off x="457200" y="1935480"/>
            <a:ext cx="8229600" cy="2407920"/>
          </a:xfrm>
        </p:spPr>
        <p:txBody>
          <a:bodyPr>
            <a:normAutofit fontScale="92500" lnSpcReduction="20000"/>
          </a:bodyPr>
          <a:lstStyle/>
          <a:p>
            <a:r>
              <a:rPr lang="en-US" dirty="0"/>
              <a:t>The </a:t>
            </a:r>
            <a:r>
              <a:rPr lang="en-US" b="1" dirty="0"/>
              <a:t>strategies and measures </a:t>
            </a:r>
            <a:r>
              <a:rPr lang="en-US" dirty="0"/>
              <a:t>of a cyber resilience framework should not be restricted to securing </a:t>
            </a:r>
            <a:r>
              <a:rPr lang="en-US" b="1" dirty="0"/>
              <a:t>IT operations alone</a:t>
            </a:r>
            <a:r>
              <a:rPr lang="en-US" dirty="0"/>
              <a:t>, but should also cover people and processes. </a:t>
            </a:r>
          </a:p>
          <a:p>
            <a:r>
              <a:rPr lang="en-US" dirty="0"/>
              <a:t>Deploying the best technology against </a:t>
            </a:r>
            <a:r>
              <a:rPr lang="en-US" dirty="0" err="1"/>
              <a:t>cyberattacks</a:t>
            </a:r>
            <a:r>
              <a:rPr lang="en-US" dirty="0"/>
              <a:t> would be worthless if it is not supported by </a:t>
            </a:r>
            <a:r>
              <a:rPr lang="en-US" b="1" dirty="0"/>
              <a:t>robust processes and competent people.</a:t>
            </a:r>
          </a:p>
          <a:p>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27</a:t>
            </a:fld>
            <a:endParaRPr lang="en-US"/>
          </a:p>
        </p:txBody>
      </p:sp>
      <p:pic>
        <p:nvPicPr>
          <p:cNvPr id="2051" name="Picture 3" descr="D:\Back-up\المستشارون للتحكم بالمخاطر_1\Cyber Security 2016\Cybersecurity 2018\2.jpg"/>
          <p:cNvPicPr>
            <a:picLocks noChangeAspect="1" noChangeArrowheads="1"/>
          </p:cNvPicPr>
          <p:nvPr/>
        </p:nvPicPr>
        <p:blipFill>
          <a:blip r:embed="rId3" cstate="print"/>
          <a:srcRect/>
          <a:stretch>
            <a:fillRect/>
          </a:stretch>
        </p:blipFill>
        <p:spPr bwMode="auto">
          <a:xfrm>
            <a:off x="1295400" y="4267200"/>
            <a:ext cx="6467475" cy="1990725"/>
          </a:xfrm>
          <a:prstGeom prst="rect">
            <a:avLst/>
          </a:prstGeom>
          <a:noFill/>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Role of a Board or Equivalent </a:t>
            </a:r>
          </a:p>
        </p:txBody>
      </p:sp>
      <p:sp>
        <p:nvSpPr>
          <p:cNvPr id="3" name="Content Placeholder 2"/>
          <p:cNvSpPr>
            <a:spLocks noGrp="1"/>
          </p:cNvSpPr>
          <p:nvPr>
            <p:ph idx="1"/>
          </p:nvPr>
        </p:nvSpPr>
        <p:spPr/>
        <p:txBody>
          <a:bodyPr>
            <a:normAutofit fontScale="92500"/>
          </a:bodyPr>
          <a:lstStyle/>
          <a:p>
            <a:r>
              <a:rPr lang="en-US" sz="2200" b="1" dirty="0"/>
              <a:t>Reviewing</a:t>
            </a:r>
            <a:r>
              <a:rPr lang="en-US" sz="2200" dirty="0"/>
              <a:t> and </a:t>
            </a:r>
            <a:r>
              <a:rPr lang="en-US" sz="2200" b="1" dirty="0"/>
              <a:t>approving</a:t>
            </a:r>
            <a:r>
              <a:rPr lang="en-US" sz="2200" dirty="0"/>
              <a:t> the institution’s cyber resilience </a:t>
            </a:r>
            <a:r>
              <a:rPr lang="en-US" sz="2200" b="1" dirty="0"/>
              <a:t>framework </a:t>
            </a:r>
          </a:p>
          <a:p>
            <a:r>
              <a:rPr lang="en-US" sz="2200" b="1" dirty="0"/>
              <a:t>Ascertaining</a:t>
            </a:r>
            <a:r>
              <a:rPr lang="en-US" sz="2200" dirty="0"/>
              <a:t> that the framework is in line with the board-approved cyber resilience </a:t>
            </a:r>
            <a:r>
              <a:rPr lang="en-US" sz="2200" b="1" dirty="0"/>
              <a:t>strategy </a:t>
            </a:r>
          </a:p>
          <a:p>
            <a:r>
              <a:rPr lang="en-US" sz="2200" b="1" dirty="0"/>
              <a:t>Setting</a:t>
            </a:r>
            <a:r>
              <a:rPr lang="en-US" sz="2200" dirty="0"/>
              <a:t> the institution’s </a:t>
            </a:r>
            <a:r>
              <a:rPr lang="en-US" sz="2200" b="1" dirty="0"/>
              <a:t>tolerance level </a:t>
            </a:r>
            <a:r>
              <a:rPr lang="en-US" sz="2200" dirty="0"/>
              <a:t>for cyber risk and ensuring that the institution operates within the risk tolerance level </a:t>
            </a:r>
          </a:p>
          <a:p>
            <a:r>
              <a:rPr lang="en-US" sz="2200" dirty="0"/>
              <a:t>Ensure the existence of the role of IT &amp; Cybersecurity Audit for the </a:t>
            </a:r>
            <a:r>
              <a:rPr lang="en-US" sz="2200" b="1" dirty="0"/>
              <a:t>internal &amp; external auditor </a:t>
            </a:r>
          </a:p>
          <a:p>
            <a:r>
              <a:rPr lang="en-US" sz="2200" b="1" dirty="0"/>
              <a:t>Formulate Cybersecurity Steering Committee</a:t>
            </a:r>
          </a:p>
          <a:p>
            <a:r>
              <a:rPr lang="en-US" sz="2400" dirty="0"/>
              <a:t>Information and Cyber Security Management </a:t>
            </a:r>
            <a:r>
              <a:rPr lang="en-US" sz="2400" b="1" dirty="0"/>
              <a:t>must report </a:t>
            </a:r>
            <a:r>
              <a:rPr lang="en-US" sz="2400" dirty="0"/>
              <a:t>to the BOD or its delegate committee</a:t>
            </a:r>
          </a:p>
          <a:p>
            <a:r>
              <a:rPr lang="en-US" sz="2400" dirty="0"/>
              <a:t>Ensure the </a:t>
            </a:r>
            <a:r>
              <a:rPr lang="en-US" sz="2400" b="1" dirty="0"/>
              <a:t>compliance</a:t>
            </a:r>
            <a:r>
              <a:rPr lang="en-US" sz="2400" dirty="0"/>
              <a:t> with related laws &amp; regulations</a:t>
            </a:r>
            <a:endParaRPr lang="en-US" sz="2200" dirty="0"/>
          </a:p>
          <a:p>
            <a:endParaRPr lang="en-US" sz="2200"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28</a:t>
            </a:fld>
            <a:endParaRPr 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Senior Management</a:t>
            </a:r>
          </a:p>
        </p:txBody>
      </p:sp>
      <p:sp>
        <p:nvSpPr>
          <p:cNvPr id="3" name="Content Placeholder 2"/>
          <p:cNvSpPr>
            <a:spLocks noGrp="1"/>
          </p:cNvSpPr>
          <p:nvPr>
            <p:ph idx="1"/>
          </p:nvPr>
        </p:nvSpPr>
        <p:spPr/>
        <p:txBody>
          <a:bodyPr/>
          <a:lstStyle/>
          <a:p>
            <a:r>
              <a:rPr lang="en-US" dirty="0"/>
              <a:t>The senior management of an </a:t>
            </a:r>
            <a:r>
              <a:rPr lang="en-US" sz="2800" dirty="0"/>
              <a:t>institution</a:t>
            </a:r>
            <a:r>
              <a:rPr lang="en-US" dirty="0"/>
              <a:t> should keep the </a:t>
            </a:r>
            <a:r>
              <a:rPr lang="en-US" b="1" dirty="0"/>
              <a:t>board informed </a:t>
            </a:r>
            <a:r>
              <a:rPr lang="en-US" dirty="0"/>
              <a:t>of any changes in the </a:t>
            </a:r>
            <a:r>
              <a:rPr lang="en-US" sz="2800" dirty="0"/>
              <a:t>institution</a:t>
            </a:r>
            <a:r>
              <a:rPr lang="en-US" dirty="0"/>
              <a:t>’s cyber </a:t>
            </a:r>
            <a:r>
              <a:rPr lang="en-US" b="1" dirty="0"/>
              <a:t>risk register </a:t>
            </a:r>
            <a:r>
              <a:rPr lang="en-US" dirty="0"/>
              <a:t>and </a:t>
            </a:r>
            <a:r>
              <a:rPr lang="en-US" b="1" dirty="0"/>
              <a:t>risk profile</a:t>
            </a:r>
            <a:r>
              <a:rPr lang="en-US" dirty="0"/>
              <a:t>, for example, due to changes in its products, services, policies or practices. </a:t>
            </a:r>
          </a:p>
          <a:p>
            <a:r>
              <a:rPr lang="en-US" dirty="0"/>
              <a:t>The board and senior management of an </a:t>
            </a:r>
            <a:r>
              <a:rPr lang="en-US" sz="2800" dirty="0"/>
              <a:t>institution</a:t>
            </a:r>
            <a:r>
              <a:rPr lang="en-US" dirty="0"/>
              <a:t> are </a:t>
            </a:r>
            <a:r>
              <a:rPr lang="en-US" b="1" dirty="0"/>
              <a:t>jointly responsible </a:t>
            </a:r>
            <a:r>
              <a:rPr lang="en-US" dirty="0"/>
              <a:t>for cultivating a strong level of </a:t>
            </a:r>
            <a:r>
              <a:rPr lang="en-US" b="1" dirty="0"/>
              <a:t>awareness</a:t>
            </a:r>
            <a:r>
              <a:rPr lang="en-US" dirty="0"/>
              <a:t> among staff from all </a:t>
            </a:r>
            <a:r>
              <a:rPr lang="en-US" dirty="0" err="1"/>
              <a:t>organisational</a:t>
            </a:r>
            <a:r>
              <a:rPr lang="en-US" dirty="0"/>
              <a:t> levels of the importance of maintaining cyber resilience. </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29</a:t>
            </a:fld>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a:t>
            </a:r>
            <a:r>
              <a:rPr lang="en-US" dirty="0" err="1"/>
              <a:t>Cybersecurity</a:t>
            </a:r>
            <a:endParaRPr lang="en-US" dirty="0"/>
          </a:p>
        </p:txBody>
      </p:sp>
      <p:sp>
        <p:nvSpPr>
          <p:cNvPr id="3" name="Content Placeholder 2"/>
          <p:cNvSpPr>
            <a:spLocks noGrp="1"/>
          </p:cNvSpPr>
          <p:nvPr>
            <p:ph idx="1"/>
          </p:nvPr>
        </p:nvSpPr>
        <p:spPr/>
        <p:txBody>
          <a:bodyPr/>
          <a:lstStyle/>
          <a:p>
            <a:r>
              <a:rPr lang="en-US" dirty="0"/>
              <a:t>Computer security, Network security, Information security, </a:t>
            </a:r>
            <a:r>
              <a:rPr lang="en-US" dirty="0" err="1"/>
              <a:t>Cybersecurity</a:t>
            </a:r>
            <a:r>
              <a:rPr lang="en-US" dirty="0"/>
              <a:t>. </a:t>
            </a:r>
          </a:p>
          <a:p>
            <a:r>
              <a:rPr lang="en-US" dirty="0"/>
              <a:t>All of these terms are used to describe the protection of information assets.</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3</a:t>
            </a:fld>
            <a:endParaRPr 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Risk Register Entry</a:t>
            </a:r>
          </a:p>
        </p:txBody>
      </p:sp>
      <p:pic>
        <p:nvPicPr>
          <p:cNvPr id="6146" name="Picture 2"/>
          <p:cNvPicPr>
            <a:picLocks noGrp="1" noChangeAspect="1" noChangeArrowheads="1"/>
          </p:cNvPicPr>
          <p:nvPr>
            <p:ph idx="1"/>
          </p:nvPr>
        </p:nvPicPr>
        <p:blipFill>
          <a:blip r:embed="rId3" cstate="print"/>
          <a:stretch>
            <a:fillRect/>
          </a:stretch>
        </p:blipFill>
        <p:spPr bwMode="auto">
          <a:xfrm>
            <a:off x="457200" y="2882362"/>
            <a:ext cx="8229600" cy="2495038"/>
          </a:xfrm>
          <a:prstGeom prst="rect">
            <a:avLst/>
          </a:prstGeom>
          <a:noFill/>
          <a:ln w="9525">
            <a:noFill/>
            <a:miter lim="800000"/>
            <a:headEnd/>
            <a:tailEnd/>
          </a:ln>
        </p:spPr>
      </p:pic>
      <p:sp>
        <p:nvSpPr>
          <p:cNvPr id="5" name="Footer Placeholder 4"/>
          <p:cNvSpPr>
            <a:spLocks noGrp="1"/>
          </p:cNvSpPr>
          <p:nvPr>
            <p:ph type="ftr" sz="quarter" idx="11"/>
          </p:nvPr>
        </p:nvSpPr>
        <p:spPr>
          <a:xfrm>
            <a:off x="2667000" y="6356350"/>
            <a:ext cx="3505200" cy="365125"/>
          </a:xfrm>
        </p:spPr>
        <p:txBody>
          <a:bodyPr/>
          <a:lstStyle/>
          <a:p>
            <a:r>
              <a:rPr lang="en-US" dirty="0"/>
              <a:t>Nader Qahoush, CISA,CISM,CGEIT,CRISC,CDPO</a:t>
            </a:r>
          </a:p>
        </p:txBody>
      </p:sp>
      <p:sp>
        <p:nvSpPr>
          <p:cNvPr id="4" name="Slide Number Placeholder 3"/>
          <p:cNvSpPr>
            <a:spLocks noGrp="1"/>
          </p:cNvSpPr>
          <p:nvPr>
            <p:ph type="sldNum" sz="quarter" idx="12"/>
          </p:nvPr>
        </p:nvSpPr>
        <p:spPr/>
        <p:txBody>
          <a:bodyPr/>
          <a:lstStyle/>
          <a:p>
            <a:fld id="{B9EE432F-FDA8-4FD5-920A-918463BCF225}" type="slidenum">
              <a:rPr lang="en-US" smtClean="0"/>
              <a:pPr/>
              <a:t>30</a:t>
            </a:fld>
            <a:endParaRPr 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Risk Register Entry</a:t>
            </a:r>
          </a:p>
        </p:txBody>
      </p:sp>
      <p:pic>
        <p:nvPicPr>
          <p:cNvPr id="7170" name="Picture 2"/>
          <p:cNvPicPr>
            <a:picLocks noGrp="1" noChangeAspect="1" noChangeArrowheads="1"/>
          </p:cNvPicPr>
          <p:nvPr>
            <p:ph idx="1"/>
          </p:nvPr>
        </p:nvPicPr>
        <p:blipFill>
          <a:blip r:embed="rId3" cstate="print"/>
          <a:stretch>
            <a:fillRect/>
          </a:stretch>
        </p:blipFill>
        <p:spPr bwMode="auto">
          <a:xfrm>
            <a:off x="457200" y="3013151"/>
            <a:ext cx="8229600" cy="2233461"/>
          </a:xfrm>
          <a:prstGeom prst="rect">
            <a:avLst/>
          </a:prstGeom>
          <a:noFill/>
          <a:ln w="9525">
            <a:noFill/>
            <a:miter lim="800000"/>
            <a:headEnd/>
            <a:tailEnd/>
          </a:ln>
        </p:spPr>
      </p:pic>
      <p:sp>
        <p:nvSpPr>
          <p:cNvPr id="5" name="Footer Placeholder 4"/>
          <p:cNvSpPr>
            <a:spLocks noGrp="1"/>
          </p:cNvSpPr>
          <p:nvPr>
            <p:ph type="ftr" sz="quarter" idx="11"/>
          </p:nvPr>
        </p:nvSpPr>
        <p:spPr>
          <a:xfrm>
            <a:off x="2667000" y="6356350"/>
            <a:ext cx="3429000" cy="365125"/>
          </a:xfrm>
        </p:spPr>
        <p:txBody>
          <a:bodyPr/>
          <a:lstStyle/>
          <a:p>
            <a:r>
              <a:rPr lang="en-US" dirty="0"/>
              <a:t>Nader Qahoush, CISA,CISM,CGEIT,CRISC,CDPO</a:t>
            </a:r>
          </a:p>
        </p:txBody>
      </p:sp>
      <p:sp>
        <p:nvSpPr>
          <p:cNvPr id="4" name="Slide Number Placeholder 3"/>
          <p:cNvSpPr>
            <a:spLocks noGrp="1"/>
          </p:cNvSpPr>
          <p:nvPr>
            <p:ph type="sldNum" sz="quarter" idx="12"/>
          </p:nvPr>
        </p:nvSpPr>
        <p:spPr/>
        <p:txBody>
          <a:bodyPr/>
          <a:lstStyle/>
          <a:p>
            <a:fld id="{B9EE432F-FDA8-4FD5-920A-918463BCF225}" type="slidenum">
              <a:rPr lang="en-US" smtClean="0"/>
              <a:pPr/>
              <a:t>31</a:t>
            </a:fld>
            <a:endParaRPr 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Risk Register Entry</a:t>
            </a:r>
          </a:p>
        </p:txBody>
      </p:sp>
      <p:pic>
        <p:nvPicPr>
          <p:cNvPr id="8194" name="Picture 2"/>
          <p:cNvPicPr>
            <a:picLocks noGrp="1" noChangeAspect="1" noChangeArrowheads="1"/>
          </p:cNvPicPr>
          <p:nvPr>
            <p:ph idx="1"/>
          </p:nvPr>
        </p:nvPicPr>
        <p:blipFill>
          <a:blip r:embed="rId3" cstate="print"/>
          <a:stretch>
            <a:fillRect/>
          </a:stretch>
        </p:blipFill>
        <p:spPr bwMode="auto">
          <a:xfrm>
            <a:off x="457200" y="3054270"/>
            <a:ext cx="8229600" cy="2151223"/>
          </a:xfrm>
          <a:prstGeom prst="rect">
            <a:avLst/>
          </a:prstGeom>
          <a:noFill/>
          <a:ln w="9525">
            <a:noFill/>
            <a:miter lim="800000"/>
            <a:headEnd/>
            <a:tailEnd/>
          </a:ln>
        </p:spPr>
      </p:pic>
      <p:sp>
        <p:nvSpPr>
          <p:cNvPr id="5" name="Footer Placeholder 4"/>
          <p:cNvSpPr>
            <a:spLocks noGrp="1"/>
          </p:cNvSpPr>
          <p:nvPr>
            <p:ph type="ftr" sz="quarter" idx="11"/>
          </p:nvPr>
        </p:nvSpPr>
        <p:spPr>
          <a:xfrm>
            <a:off x="2667000" y="6356350"/>
            <a:ext cx="3429000" cy="365125"/>
          </a:xfrm>
        </p:spPr>
        <p:txBody>
          <a:bodyPr/>
          <a:lstStyle/>
          <a:p>
            <a:r>
              <a:rPr lang="en-US" dirty="0"/>
              <a:t>Nader Qahoush, CISA,CISM,CGEIT,CRISC,CDPO</a:t>
            </a:r>
          </a:p>
        </p:txBody>
      </p:sp>
      <p:sp>
        <p:nvSpPr>
          <p:cNvPr id="4" name="Slide Number Placeholder 3"/>
          <p:cNvSpPr>
            <a:spLocks noGrp="1"/>
          </p:cNvSpPr>
          <p:nvPr>
            <p:ph type="sldNum" sz="quarter" idx="12"/>
          </p:nvPr>
        </p:nvSpPr>
        <p:spPr/>
        <p:txBody>
          <a:bodyPr/>
          <a:lstStyle/>
          <a:p>
            <a:fld id="{B9EE432F-FDA8-4FD5-920A-918463BCF225}" type="slidenum">
              <a:rPr lang="en-US" smtClean="0"/>
              <a:pPr/>
              <a:t>32</a:t>
            </a:fld>
            <a:endParaRPr 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Risk Register Entry</a:t>
            </a:r>
          </a:p>
        </p:txBody>
      </p:sp>
      <p:pic>
        <p:nvPicPr>
          <p:cNvPr id="9218" name="Picture 2"/>
          <p:cNvPicPr>
            <a:picLocks noGrp="1" noChangeAspect="1" noChangeArrowheads="1"/>
          </p:cNvPicPr>
          <p:nvPr>
            <p:ph idx="1"/>
          </p:nvPr>
        </p:nvPicPr>
        <p:blipFill>
          <a:blip r:embed="rId3" cstate="print"/>
          <a:stretch>
            <a:fillRect/>
          </a:stretch>
        </p:blipFill>
        <p:spPr bwMode="auto">
          <a:xfrm>
            <a:off x="457200" y="2290284"/>
            <a:ext cx="8229600" cy="3679194"/>
          </a:xfrm>
          <a:prstGeom prst="rect">
            <a:avLst/>
          </a:prstGeom>
          <a:noFill/>
          <a:ln w="9525">
            <a:noFill/>
            <a:miter lim="800000"/>
            <a:headEnd/>
            <a:tailEnd/>
          </a:ln>
        </p:spPr>
      </p:pic>
      <p:sp>
        <p:nvSpPr>
          <p:cNvPr id="5" name="Footer Placeholder 4"/>
          <p:cNvSpPr>
            <a:spLocks noGrp="1"/>
          </p:cNvSpPr>
          <p:nvPr>
            <p:ph type="ftr" sz="quarter" idx="11"/>
          </p:nvPr>
        </p:nvSpPr>
        <p:spPr>
          <a:xfrm>
            <a:off x="2667000" y="6356350"/>
            <a:ext cx="3429000" cy="365125"/>
          </a:xfrm>
        </p:spPr>
        <p:txBody>
          <a:bodyPr/>
          <a:lstStyle/>
          <a:p>
            <a:r>
              <a:rPr lang="en-US" dirty="0"/>
              <a:t>Nader Qahoush, CISA,CISM,CGEIT,CRISC,CDPO</a:t>
            </a:r>
          </a:p>
        </p:txBody>
      </p:sp>
      <p:sp>
        <p:nvSpPr>
          <p:cNvPr id="4" name="Slide Number Placeholder 3"/>
          <p:cNvSpPr>
            <a:spLocks noGrp="1"/>
          </p:cNvSpPr>
          <p:nvPr>
            <p:ph type="sldNum" sz="quarter" idx="12"/>
          </p:nvPr>
        </p:nvSpPr>
        <p:spPr/>
        <p:txBody>
          <a:bodyPr/>
          <a:lstStyle/>
          <a:p>
            <a:fld id="{B9EE432F-FDA8-4FD5-920A-918463BCF225}" type="slidenum">
              <a:rPr lang="en-US" smtClean="0"/>
              <a:pPr/>
              <a:t>33</a:t>
            </a:fld>
            <a:endParaRPr 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normAutofit fontScale="90000"/>
          </a:bodyPr>
          <a:lstStyle/>
          <a:p>
            <a:r>
              <a:rPr lang="en-US" dirty="0"/>
              <a:t>Template Risk Register Entry</a:t>
            </a:r>
          </a:p>
        </p:txBody>
      </p:sp>
      <p:pic>
        <p:nvPicPr>
          <p:cNvPr id="10242" name="Picture 2"/>
          <p:cNvPicPr>
            <a:picLocks noGrp="1" noChangeAspect="1" noChangeArrowheads="1"/>
          </p:cNvPicPr>
          <p:nvPr>
            <p:ph idx="1"/>
          </p:nvPr>
        </p:nvPicPr>
        <p:blipFill>
          <a:blip r:embed="rId3" cstate="print"/>
          <a:srcRect/>
          <a:stretch>
            <a:fillRect/>
          </a:stretch>
        </p:blipFill>
        <p:spPr bwMode="auto">
          <a:xfrm>
            <a:off x="395536" y="1340768"/>
            <a:ext cx="8229600" cy="4004550"/>
          </a:xfrm>
          <a:prstGeom prst="rect">
            <a:avLst/>
          </a:prstGeom>
          <a:noFill/>
          <a:ln w="9525">
            <a:noFill/>
            <a:miter lim="800000"/>
            <a:headEnd/>
            <a:tailEnd/>
          </a:ln>
        </p:spPr>
      </p:pic>
      <p:sp>
        <p:nvSpPr>
          <p:cNvPr id="6" name="Footer Placeholder 5"/>
          <p:cNvSpPr>
            <a:spLocks noGrp="1"/>
          </p:cNvSpPr>
          <p:nvPr>
            <p:ph type="ftr" sz="quarter" idx="11"/>
          </p:nvPr>
        </p:nvSpPr>
        <p:spPr>
          <a:xfrm>
            <a:off x="2667000" y="6356350"/>
            <a:ext cx="3429000" cy="365125"/>
          </a:xfrm>
        </p:spPr>
        <p:txBody>
          <a:bodyPr/>
          <a:lstStyle/>
          <a:p>
            <a:r>
              <a:rPr lang="en-US" dirty="0"/>
              <a:t>Nader Qahoush, CISA,CISM,CGEIT,CRISC,CDPO</a:t>
            </a:r>
          </a:p>
        </p:txBody>
      </p:sp>
      <p:sp>
        <p:nvSpPr>
          <p:cNvPr id="5" name="Slide Number Placeholder 4"/>
          <p:cNvSpPr>
            <a:spLocks noGrp="1"/>
          </p:cNvSpPr>
          <p:nvPr>
            <p:ph type="sldNum" sz="quarter" idx="12"/>
          </p:nvPr>
        </p:nvSpPr>
        <p:spPr/>
        <p:txBody>
          <a:bodyPr/>
          <a:lstStyle/>
          <a:p>
            <a:fld id="{B9EE432F-FDA8-4FD5-920A-918463BCF225}" type="slidenum">
              <a:rPr lang="en-US" smtClean="0"/>
              <a:pPr/>
              <a:t>34</a:t>
            </a:fld>
            <a:endParaRPr lang="en-US"/>
          </a:p>
        </p:txBody>
      </p:sp>
      <p:pic>
        <p:nvPicPr>
          <p:cNvPr id="10243" name="Picture 3"/>
          <p:cNvPicPr>
            <a:picLocks noChangeAspect="1" noChangeArrowheads="1"/>
          </p:cNvPicPr>
          <p:nvPr/>
        </p:nvPicPr>
        <p:blipFill>
          <a:blip r:embed="rId4" cstate="print"/>
          <a:srcRect/>
          <a:stretch>
            <a:fillRect/>
          </a:stretch>
        </p:blipFill>
        <p:spPr bwMode="auto">
          <a:xfrm>
            <a:off x="395536" y="5373216"/>
            <a:ext cx="8208912" cy="1152128"/>
          </a:xfrm>
          <a:prstGeom prst="rect">
            <a:avLst/>
          </a:prstGeom>
          <a:noFill/>
          <a:ln w="9525">
            <a:noFill/>
            <a:miter lim="800000"/>
            <a:headEnd/>
            <a:tailEnd/>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3E78-2845-4FD4-8AD2-D12A3B84700F}"/>
              </a:ext>
            </a:extLst>
          </p:cNvPr>
          <p:cNvSpPr>
            <a:spLocks noGrp="1"/>
          </p:cNvSpPr>
          <p:nvPr>
            <p:ph type="title"/>
          </p:nvPr>
        </p:nvSpPr>
        <p:spPr/>
        <p:txBody>
          <a:bodyPr/>
          <a:lstStyle/>
          <a:p>
            <a:r>
              <a:rPr lang="en-US" dirty="0"/>
              <a:t>Role of Audit</a:t>
            </a:r>
          </a:p>
        </p:txBody>
      </p:sp>
      <p:sp>
        <p:nvSpPr>
          <p:cNvPr id="3" name="Content Placeholder 2">
            <a:extLst>
              <a:ext uri="{FF2B5EF4-FFF2-40B4-BE49-F238E27FC236}">
                <a16:creationId xmlns:a16="http://schemas.microsoft.com/office/drawing/2014/main" id="{4918D137-AEFE-4D7D-B907-C95D8FE9475E}"/>
              </a:ext>
            </a:extLst>
          </p:cNvPr>
          <p:cNvSpPr>
            <a:spLocks noGrp="1"/>
          </p:cNvSpPr>
          <p:nvPr>
            <p:ph idx="1"/>
          </p:nvPr>
        </p:nvSpPr>
        <p:spPr/>
        <p:txBody>
          <a:bodyPr>
            <a:normAutofit fontScale="92500"/>
          </a:bodyPr>
          <a:lstStyle/>
          <a:p>
            <a:r>
              <a:rPr lang="en-US" dirty="0"/>
              <a:t>Internal &amp; External audit should make a specialized Audit on a regular basis to assure the </a:t>
            </a:r>
            <a:r>
              <a:rPr lang="en-US" b="1" dirty="0"/>
              <a:t>comprehensiveness and the effectiveness of the cybersecurity program and the implementation of the program. </a:t>
            </a:r>
          </a:p>
          <a:p>
            <a:r>
              <a:rPr lang="en-US" dirty="0"/>
              <a:t>External cybersecurity audit process must be performed at </a:t>
            </a:r>
            <a:r>
              <a:rPr lang="en-US" b="1" dirty="0"/>
              <a:t>least annually for critical</a:t>
            </a:r>
            <a:r>
              <a:rPr lang="en-US" dirty="0"/>
              <a:t> and high business impact services, while other services can be scheduled </a:t>
            </a:r>
            <a:r>
              <a:rPr lang="en-US" b="1" dirty="0"/>
              <a:t>on three years’ audit plan</a:t>
            </a:r>
            <a:r>
              <a:rPr lang="en-US" dirty="0"/>
              <a:t>.  </a:t>
            </a:r>
          </a:p>
          <a:p>
            <a:r>
              <a:rPr lang="en-US" dirty="0"/>
              <a:t>The </a:t>
            </a:r>
            <a:r>
              <a:rPr lang="en-US" b="1" dirty="0"/>
              <a:t>external auditors </a:t>
            </a:r>
            <a:r>
              <a:rPr lang="en-US" dirty="0"/>
              <a:t>that are implementing external cybersecurity audit process must be changed </a:t>
            </a:r>
            <a:r>
              <a:rPr lang="en-US" b="1" dirty="0"/>
              <a:t>every six years. </a:t>
            </a:r>
          </a:p>
        </p:txBody>
      </p:sp>
      <p:sp>
        <p:nvSpPr>
          <p:cNvPr id="4" name="Footer Placeholder 3">
            <a:extLst>
              <a:ext uri="{FF2B5EF4-FFF2-40B4-BE49-F238E27FC236}">
                <a16:creationId xmlns:a16="http://schemas.microsoft.com/office/drawing/2014/main" id="{C8EA6713-FD0A-420D-9D87-CB27B449EF09}"/>
              </a:ext>
            </a:extLst>
          </p:cNvPr>
          <p:cNvSpPr>
            <a:spLocks noGrp="1"/>
          </p:cNvSpPr>
          <p:nvPr>
            <p:ph type="ftr" sz="quarter" idx="11"/>
          </p:nvPr>
        </p:nvSpPr>
        <p:spPr/>
        <p:txBody>
          <a:bodyPr/>
          <a:lstStyle/>
          <a:p>
            <a:r>
              <a:rPr lang="pt-BR"/>
              <a:t>Nader Qahoush, CISA,CISM,CGEIT,CRISC,CDPO</a:t>
            </a:r>
            <a:endParaRPr lang="en-US"/>
          </a:p>
        </p:txBody>
      </p:sp>
      <p:sp>
        <p:nvSpPr>
          <p:cNvPr id="5" name="Slide Number Placeholder 4">
            <a:extLst>
              <a:ext uri="{FF2B5EF4-FFF2-40B4-BE49-F238E27FC236}">
                <a16:creationId xmlns:a16="http://schemas.microsoft.com/office/drawing/2014/main" id="{38D7D18E-81DC-425E-8218-F5C3349E9C8A}"/>
              </a:ext>
            </a:extLst>
          </p:cNvPr>
          <p:cNvSpPr>
            <a:spLocks noGrp="1"/>
          </p:cNvSpPr>
          <p:nvPr>
            <p:ph type="sldNum" sz="quarter" idx="12"/>
          </p:nvPr>
        </p:nvSpPr>
        <p:spPr/>
        <p:txBody>
          <a:bodyPr/>
          <a:lstStyle/>
          <a:p>
            <a:fld id="{6559DB1F-37F0-46FD-9C13-AABF168AD261}" type="slidenum">
              <a:rPr lang="ar-JO" smtClean="0"/>
              <a:pPr/>
              <a:t>35</a:t>
            </a:fld>
            <a:endParaRPr lang="en-US"/>
          </a:p>
        </p:txBody>
      </p:sp>
    </p:spTree>
    <p:custDataLst>
      <p:tags r:id="rId1"/>
    </p:custDataLst>
    <p:extLst>
      <p:ext uri="{BB962C8B-B14F-4D97-AF65-F5344CB8AC3E}">
        <p14:creationId xmlns:p14="http://schemas.microsoft.com/office/powerpoint/2010/main" val="3218318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Response Planning </a:t>
            </a:r>
          </a:p>
        </p:txBody>
      </p:sp>
      <p:sp>
        <p:nvSpPr>
          <p:cNvPr id="3" name="Content Placeholder 2"/>
          <p:cNvSpPr>
            <a:spLocks noGrp="1"/>
          </p:cNvSpPr>
          <p:nvPr>
            <p:ph idx="1"/>
          </p:nvPr>
        </p:nvSpPr>
        <p:spPr/>
        <p:txBody>
          <a:bodyPr>
            <a:normAutofit lnSpcReduction="10000"/>
          </a:bodyPr>
          <a:lstStyle/>
          <a:p>
            <a:r>
              <a:rPr lang="en-US" dirty="0"/>
              <a:t>An </a:t>
            </a:r>
            <a:r>
              <a:rPr lang="en-US" sz="2800" dirty="0"/>
              <a:t>institution</a:t>
            </a:r>
            <a:r>
              <a:rPr lang="en-US" dirty="0"/>
              <a:t> should </a:t>
            </a:r>
            <a:r>
              <a:rPr lang="en-US" b="1" dirty="0"/>
              <a:t>determine</a:t>
            </a:r>
            <a:r>
              <a:rPr lang="en-US" dirty="0"/>
              <a:t> decision-making </a:t>
            </a:r>
            <a:r>
              <a:rPr lang="en-US" b="1" dirty="0"/>
              <a:t>responsibilities</a:t>
            </a:r>
            <a:r>
              <a:rPr lang="en-US" dirty="0"/>
              <a:t> for incident response and implement clearly defined escalation and decision-making procedures. </a:t>
            </a:r>
          </a:p>
          <a:p>
            <a:r>
              <a:rPr lang="en-US" dirty="0"/>
              <a:t>Upon detection of a successful cyber incident or an attack attempt, an </a:t>
            </a:r>
            <a:r>
              <a:rPr lang="en-US" sz="2800" dirty="0"/>
              <a:t>institution</a:t>
            </a:r>
            <a:r>
              <a:rPr lang="en-US" dirty="0"/>
              <a:t> should perform a thorough </a:t>
            </a:r>
            <a:r>
              <a:rPr lang="en-US" b="1" dirty="0"/>
              <a:t>investigation</a:t>
            </a:r>
            <a:r>
              <a:rPr lang="en-US" dirty="0"/>
              <a:t> to determine its nature and the extent of damage. </a:t>
            </a:r>
          </a:p>
          <a:p>
            <a:r>
              <a:rPr lang="en-US" dirty="0"/>
              <a:t>It should take immediate </a:t>
            </a:r>
            <a:r>
              <a:rPr lang="en-US" b="1" dirty="0"/>
              <a:t>containment</a:t>
            </a:r>
            <a:r>
              <a:rPr lang="en-US" dirty="0"/>
              <a:t> actions and commence recovery efforts to restore operations based on its response planning. </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36</a:t>
            </a:fld>
            <a:endParaRPr 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‘Resumption Within Two Hours’ </a:t>
            </a:r>
          </a:p>
        </p:txBody>
      </p:sp>
      <p:sp>
        <p:nvSpPr>
          <p:cNvPr id="3" name="Content Placeholder 2"/>
          <p:cNvSpPr>
            <a:spLocks noGrp="1"/>
          </p:cNvSpPr>
          <p:nvPr>
            <p:ph idx="1"/>
          </p:nvPr>
        </p:nvSpPr>
        <p:spPr/>
        <p:txBody>
          <a:bodyPr/>
          <a:lstStyle/>
          <a:p>
            <a:r>
              <a:rPr lang="en-US" dirty="0"/>
              <a:t>An </a:t>
            </a:r>
            <a:r>
              <a:rPr lang="en-US" sz="2800" dirty="0"/>
              <a:t>institution</a:t>
            </a:r>
            <a:r>
              <a:rPr lang="en-US" dirty="0"/>
              <a:t> should design and test its systems and processes to enable the safe resumption of critical operations within </a:t>
            </a:r>
            <a:r>
              <a:rPr lang="en-US" b="1" dirty="0"/>
              <a:t>two hours (CBJ’s Instructions) </a:t>
            </a:r>
            <a:r>
              <a:rPr lang="en-US" dirty="0"/>
              <a:t>of a disruption and to enable the completion of settlements by the end of the day of the disruption, even in the case of extreme but plausible scenarios. In doing so, an </a:t>
            </a:r>
            <a:r>
              <a:rPr lang="en-US" sz="2800" dirty="0"/>
              <a:t>institution</a:t>
            </a:r>
            <a:r>
              <a:rPr lang="en-US" dirty="0"/>
              <a:t> should exercise judgment in effecting resumption so that </a:t>
            </a:r>
            <a:r>
              <a:rPr lang="en-US" b="1" dirty="0"/>
              <a:t>risks to itself or its ecosystem</a:t>
            </a:r>
            <a:r>
              <a:rPr lang="en-US" dirty="0"/>
              <a:t> do not escalate. </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37</a:t>
            </a:fld>
            <a:endParaRPr 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Planning </a:t>
            </a:r>
          </a:p>
        </p:txBody>
      </p:sp>
      <p:sp>
        <p:nvSpPr>
          <p:cNvPr id="3" name="Content Placeholder 2"/>
          <p:cNvSpPr>
            <a:spLocks noGrp="1"/>
          </p:cNvSpPr>
          <p:nvPr>
            <p:ph idx="1"/>
          </p:nvPr>
        </p:nvSpPr>
        <p:spPr/>
        <p:txBody>
          <a:bodyPr/>
          <a:lstStyle/>
          <a:p>
            <a:r>
              <a:rPr lang="en-US" dirty="0"/>
              <a:t>An </a:t>
            </a:r>
            <a:r>
              <a:rPr lang="en-US" sz="2800" dirty="0"/>
              <a:t>institution</a:t>
            </a:r>
            <a:r>
              <a:rPr lang="en-US" dirty="0"/>
              <a:t> should develop </a:t>
            </a:r>
            <a:r>
              <a:rPr lang="en-US" b="1" dirty="0"/>
              <a:t>plans</a:t>
            </a:r>
            <a:r>
              <a:rPr lang="en-US" dirty="0"/>
              <a:t> on how and what to communicate to participants, other</a:t>
            </a:r>
            <a:r>
              <a:rPr lang="en-US" sz="2800" dirty="0"/>
              <a:t> institutions</a:t>
            </a:r>
            <a:r>
              <a:rPr lang="en-US" dirty="0"/>
              <a:t>, the relevant authorities and other stakeholders in the event of a cyber incident. </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38</a:t>
            </a:fld>
            <a:endParaRPr 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Integrity Assessment and Design Considerations</a:t>
            </a:r>
          </a:p>
        </p:txBody>
      </p:sp>
      <p:sp>
        <p:nvSpPr>
          <p:cNvPr id="3" name="Content Placeholder 2"/>
          <p:cNvSpPr>
            <a:spLocks noGrp="1"/>
          </p:cNvSpPr>
          <p:nvPr>
            <p:ph idx="1"/>
          </p:nvPr>
        </p:nvSpPr>
        <p:spPr/>
        <p:txBody>
          <a:bodyPr>
            <a:normAutofit fontScale="92500"/>
          </a:bodyPr>
          <a:lstStyle/>
          <a:p>
            <a:r>
              <a:rPr lang="en-US" b="1" dirty="0"/>
              <a:t>Data integrity: </a:t>
            </a:r>
            <a:r>
              <a:rPr lang="en-US" dirty="0"/>
              <a:t>An </a:t>
            </a:r>
            <a:r>
              <a:rPr lang="en-US" sz="2800" dirty="0"/>
              <a:t>institution</a:t>
            </a:r>
            <a:r>
              <a:rPr lang="en-US" dirty="0"/>
              <a:t> should have </a:t>
            </a:r>
            <a:r>
              <a:rPr lang="en-US" b="1" dirty="0"/>
              <a:t>plans</a:t>
            </a:r>
            <a:r>
              <a:rPr lang="en-US" dirty="0"/>
              <a:t> to </a:t>
            </a:r>
            <a:r>
              <a:rPr lang="en-US" b="1" dirty="0"/>
              <a:t>identify</a:t>
            </a:r>
            <a:r>
              <a:rPr lang="en-US" dirty="0"/>
              <a:t> the status of all transactions and its members’ positions at the time of a disruption. </a:t>
            </a:r>
          </a:p>
          <a:p>
            <a:r>
              <a:rPr lang="en-US" dirty="0"/>
              <a:t>It should </a:t>
            </a:r>
            <a:r>
              <a:rPr lang="en-US" b="1" dirty="0"/>
              <a:t>design and test </a:t>
            </a:r>
            <a:r>
              <a:rPr lang="en-US" dirty="0"/>
              <a:t>its systems to enable recovery of data following a breach, for example, by </a:t>
            </a:r>
            <a:r>
              <a:rPr lang="en-US" b="1" dirty="0"/>
              <a:t>keeping copies </a:t>
            </a:r>
            <a:r>
              <a:rPr lang="en-US" dirty="0"/>
              <a:t>of all received and processed data, maintaining transaction replay capability and conducting frequent periodic independent reconciliation of the participants’ positions.</a:t>
            </a:r>
          </a:p>
          <a:p>
            <a:r>
              <a:rPr lang="en-US" b="1" dirty="0"/>
              <a:t>Forensic readiness:</a:t>
            </a:r>
            <a:r>
              <a:rPr lang="en-US" dirty="0"/>
              <a:t> An </a:t>
            </a:r>
            <a:r>
              <a:rPr lang="en-US" sz="2800" dirty="0"/>
              <a:t>institution</a:t>
            </a:r>
            <a:r>
              <a:rPr lang="en-US" dirty="0"/>
              <a:t> should establish and maintain </a:t>
            </a:r>
            <a:r>
              <a:rPr lang="en-US" b="1" dirty="0"/>
              <a:t>incident logs </a:t>
            </a:r>
            <a:r>
              <a:rPr lang="en-US" dirty="0"/>
              <a:t>to facilitate forensic </a:t>
            </a:r>
            <a:r>
              <a:rPr lang="en-US" b="1" dirty="0"/>
              <a:t>investigations</a:t>
            </a:r>
            <a:r>
              <a:rPr lang="en-US" dirty="0"/>
              <a:t> of cyber incidents.</a:t>
            </a:r>
          </a:p>
          <a:p>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39</a:t>
            </a:fld>
            <a:endParaRPr 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Cybersecurity</a:t>
            </a:r>
            <a:r>
              <a:rPr lang="en-US" dirty="0"/>
              <a:t> Triad</a:t>
            </a:r>
          </a:p>
        </p:txBody>
      </p:sp>
      <p:sp>
        <p:nvSpPr>
          <p:cNvPr id="4" name="Footer Placeholder 3"/>
          <p:cNvSpPr>
            <a:spLocks noGrp="1"/>
          </p:cNvSpPr>
          <p:nvPr>
            <p:ph type="ftr" sz="quarter" idx="11"/>
          </p:nvPr>
        </p:nvSpPr>
        <p:spPr/>
        <p:txBody>
          <a:bodyPr/>
          <a:lstStyle/>
          <a:p>
            <a:r>
              <a:rPr lang="pt-BR"/>
              <a:t>Nader Qahoush, CISA,CISM,CGEIT,CRISC,CDPO</a:t>
            </a:r>
            <a:endParaRPr lang="en-US" dirty="0"/>
          </a:p>
        </p:txBody>
      </p:sp>
      <p:sp>
        <p:nvSpPr>
          <p:cNvPr id="5" name="Slide Number Placeholder 4"/>
          <p:cNvSpPr>
            <a:spLocks noGrp="1"/>
          </p:cNvSpPr>
          <p:nvPr>
            <p:ph type="sldNum" sz="quarter" idx="12"/>
          </p:nvPr>
        </p:nvSpPr>
        <p:spPr/>
        <p:txBody>
          <a:bodyPr/>
          <a:lstStyle/>
          <a:p>
            <a:fld id="{6559DB1F-37F0-46FD-9C13-AABF168AD261}" type="slidenum">
              <a:rPr lang="ar-JO" smtClean="0"/>
              <a:pPr/>
              <a:t>4</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2767012" y="2596356"/>
            <a:ext cx="3609975" cy="3067050"/>
          </a:xfrm>
          <a:prstGeom prst="rect">
            <a:avLst/>
          </a:prstGeom>
          <a:noFill/>
          <a:ln w="9525">
            <a:noFill/>
            <a:miter lim="800000"/>
            <a:headEnd/>
            <a:tailEnd/>
          </a:ln>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Testing the Cyber Resilience</a:t>
            </a:r>
          </a:p>
        </p:txBody>
      </p:sp>
      <p:sp>
        <p:nvSpPr>
          <p:cNvPr id="3" name="Content Placeholder 2"/>
          <p:cNvSpPr>
            <a:spLocks noGrp="1"/>
          </p:cNvSpPr>
          <p:nvPr>
            <p:ph idx="1"/>
          </p:nvPr>
        </p:nvSpPr>
        <p:spPr/>
        <p:txBody>
          <a:bodyPr>
            <a:normAutofit fontScale="85000" lnSpcReduction="20000"/>
          </a:bodyPr>
          <a:lstStyle/>
          <a:p>
            <a:r>
              <a:rPr lang="en-US" dirty="0"/>
              <a:t>It is important that an </a:t>
            </a:r>
            <a:r>
              <a:rPr lang="en-US" sz="2800" dirty="0"/>
              <a:t>institution</a:t>
            </a:r>
            <a:r>
              <a:rPr lang="en-US" dirty="0"/>
              <a:t> </a:t>
            </a:r>
            <a:r>
              <a:rPr lang="en-US" b="1" dirty="0"/>
              <a:t>tests</a:t>
            </a:r>
            <a:r>
              <a:rPr lang="en-US" dirty="0"/>
              <a:t> its cyber </a:t>
            </a:r>
            <a:r>
              <a:rPr lang="en-US" b="1" dirty="0"/>
              <a:t>resilience</a:t>
            </a:r>
            <a:r>
              <a:rPr lang="en-US" dirty="0"/>
              <a:t> framework rigorously to assess its effectiveness on a regular basis. </a:t>
            </a:r>
          </a:p>
          <a:p>
            <a:r>
              <a:rPr lang="en-US" b="1" dirty="0"/>
              <a:t>Weaknesses and deficiencies </a:t>
            </a:r>
            <a:r>
              <a:rPr lang="en-US" dirty="0"/>
              <a:t>identified from the testing process should prompt corrective actions so that its cyber resilience remains strong. </a:t>
            </a:r>
          </a:p>
          <a:p>
            <a:r>
              <a:rPr lang="en-US" dirty="0"/>
              <a:t>The tests can involve </a:t>
            </a:r>
            <a:r>
              <a:rPr lang="en-US" b="1" dirty="0"/>
              <a:t>internal and external stakeholders</a:t>
            </a:r>
            <a:r>
              <a:rPr lang="en-US" dirty="0"/>
              <a:t>. An </a:t>
            </a:r>
            <a:r>
              <a:rPr lang="en-US" sz="2800" dirty="0"/>
              <a:t>institution</a:t>
            </a:r>
            <a:r>
              <a:rPr lang="en-US" dirty="0"/>
              <a:t> </a:t>
            </a:r>
            <a:r>
              <a:rPr lang="en-US" b="1" dirty="0"/>
              <a:t>should report the test results to its board and senior management</a:t>
            </a:r>
            <a:r>
              <a:rPr lang="en-US" dirty="0"/>
              <a:t>. </a:t>
            </a:r>
          </a:p>
          <a:p>
            <a:pPr lvl="1"/>
            <a:r>
              <a:rPr lang="en-US" b="1" dirty="0"/>
              <a:t>Vulnerability Assessment </a:t>
            </a:r>
          </a:p>
          <a:p>
            <a:pPr lvl="1"/>
            <a:r>
              <a:rPr lang="en-US" b="1" dirty="0"/>
              <a:t>Scenario-based Test </a:t>
            </a:r>
          </a:p>
          <a:p>
            <a:pPr lvl="1"/>
            <a:r>
              <a:rPr lang="en-US" b="1" dirty="0"/>
              <a:t>Penetration Test </a:t>
            </a:r>
          </a:p>
          <a:p>
            <a:pPr lvl="1"/>
            <a:r>
              <a:rPr lang="en-US" b="1" dirty="0"/>
              <a:t>Red Team Test </a:t>
            </a:r>
          </a:p>
          <a:p>
            <a:pPr lvl="1"/>
            <a:r>
              <a:rPr lang="en-US" b="1" dirty="0"/>
              <a:t>Industry-wide Test </a:t>
            </a:r>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40</a:t>
            </a:fld>
            <a:endParaRPr lang="en-US"/>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and Evolving</a:t>
            </a:r>
          </a:p>
        </p:txBody>
      </p:sp>
      <p:sp>
        <p:nvSpPr>
          <p:cNvPr id="3" name="Content Placeholder 2"/>
          <p:cNvSpPr>
            <a:spLocks noGrp="1"/>
          </p:cNvSpPr>
          <p:nvPr>
            <p:ph idx="1"/>
          </p:nvPr>
        </p:nvSpPr>
        <p:spPr/>
        <p:txBody>
          <a:bodyPr>
            <a:normAutofit fontScale="85000" lnSpcReduction="10000"/>
          </a:bodyPr>
          <a:lstStyle/>
          <a:p>
            <a:r>
              <a:rPr lang="en-US" b="1" dirty="0"/>
              <a:t>Learn from the past: </a:t>
            </a:r>
            <a:r>
              <a:rPr lang="en-US" sz="2800" dirty="0"/>
              <a:t>institution </a:t>
            </a:r>
            <a:r>
              <a:rPr lang="en-US" dirty="0"/>
              <a:t>s can learn a lot from successful cyber intrusions and near misses in terms of the methods used and vulnerabilities exploited by </a:t>
            </a:r>
            <a:r>
              <a:rPr lang="en-US" dirty="0" err="1"/>
              <a:t>cyberattackers</a:t>
            </a:r>
            <a:r>
              <a:rPr lang="en-US" dirty="0"/>
              <a:t>.</a:t>
            </a:r>
          </a:p>
          <a:p>
            <a:r>
              <a:rPr lang="en-US" b="1" dirty="0"/>
              <a:t>Stay up to date:</a:t>
            </a:r>
            <a:r>
              <a:rPr lang="en-US" dirty="0"/>
              <a:t> </a:t>
            </a:r>
            <a:r>
              <a:rPr lang="en-US" sz="2800" dirty="0"/>
              <a:t>institution </a:t>
            </a:r>
            <a:r>
              <a:rPr lang="en-US" dirty="0"/>
              <a:t>s can acquire new knowledge and capabilities by monitoring technological developments and keeping abreast of new cyber risk management that can effectively counter existing and newly developed forms of cyberattack.</a:t>
            </a:r>
          </a:p>
          <a:p>
            <a:r>
              <a:rPr lang="en-US" b="1" dirty="0"/>
              <a:t>Foresee the future:</a:t>
            </a:r>
            <a:r>
              <a:rPr lang="en-US" sz="2800" dirty="0"/>
              <a:t> institution </a:t>
            </a:r>
            <a:r>
              <a:rPr lang="en-US" dirty="0"/>
              <a:t>can work towards achieving predictive capabilities and establishing proactive protection against future cyber events. Anticipation is based on </a:t>
            </a:r>
            <a:r>
              <a:rPr lang="en-US" dirty="0" err="1"/>
              <a:t>analysing</a:t>
            </a:r>
            <a:r>
              <a:rPr lang="en-US" dirty="0"/>
              <a:t> data and defining a baseline for </a:t>
            </a:r>
            <a:r>
              <a:rPr lang="en-US" dirty="0" err="1"/>
              <a:t>behavioural</a:t>
            </a:r>
            <a:r>
              <a:rPr lang="en-US" dirty="0"/>
              <a:t> and system activity to help detect anomalies.</a:t>
            </a:r>
          </a:p>
          <a:p>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41</a:t>
            </a:fld>
            <a:endParaRPr lang="en-US"/>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0CD2-A109-4648-B9C0-37671C99F096}"/>
              </a:ext>
            </a:extLst>
          </p:cNvPr>
          <p:cNvSpPr>
            <a:spLocks noGrp="1"/>
          </p:cNvSpPr>
          <p:nvPr>
            <p:ph type="title"/>
          </p:nvPr>
        </p:nvSpPr>
        <p:spPr>
          <a:xfrm>
            <a:off x="457200" y="704088"/>
            <a:ext cx="8229600" cy="743712"/>
          </a:xfrm>
        </p:spPr>
        <p:txBody>
          <a:bodyPr>
            <a:noAutofit/>
          </a:bodyPr>
          <a:lstStyle/>
          <a:p>
            <a:r>
              <a:rPr lang="en-US" sz="3600" dirty="0"/>
              <a:t>Ten Security Tips To Mitigate Cyber Attack</a:t>
            </a:r>
          </a:p>
        </p:txBody>
      </p:sp>
      <p:sp>
        <p:nvSpPr>
          <p:cNvPr id="3" name="Content Placeholder 2">
            <a:extLst>
              <a:ext uri="{FF2B5EF4-FFF2-40B4-BE49-F238E27FC236}">
                <a16:creationId xmlns:a16="http://schemas.microsoft.com/office/drawing/2014/main" id="{BA0F4017-DD97-485A-86DA-B2AC32F5F923}"/>
              </a:ext>
            </a:extLst>
          </p:cNvPr>
          <p:cNvSpPr>
            <a:spLocks noGrp="1"/>
          </p:cNvSpPr>
          <p:nvPr>
            <p:ph idx="1"/>
          </p:nvPr>
        </p:nvSpPr>
        <p:spPr>
          <a:xfrm>
            <a:off x="457200" y="1524000"/>
            <a:ext cx="8229600" cy="4800600"/>
          </a:xfrm>
        </p:spPr>
        <p:txBody>
          <a:bodyPr>
            <a:normAutofit fontScale="32500" lnSpcReduction="20000"/>
          </a:bodyPr>
          <a:lstStyle/>
          <a:p>
            <a:pPr marL="514350" indent="-514350">
              <a:buFont typeface="+mj-lt"/>
              <a:buAutoNum type="arabicPeriod"/>
            </a:pPr>
            <a:r>
              <a:rPr lang="en-US" sz="4800" b="1" dirty="0"/>
              <a:t>Be alert</a:t>
            </a:r>
            <a:r>
              <a:rPr lang="en-US" sz="4800" dirty="0"/>
              <a:t> | Use common sense and think twice before clicking links, opening attachments, visiting websites or responding to emails or phone calls. Many cyberattacks can be prevented if you take a moment to consider your actions and potential consequences.</a:t>
            </a:r>
          </a:p>
          <a:p>
            <a:pPr marL="514350" indent="-514350">
              <a:buFont typeface="+mj-lt"/>
              <a:buAutoNum type="arabicPeriod"/>
            </a:pPr>
            <a:r>
              <a:rPr lang="en-US" sz="4800" b="1" dirty="0"/>
              <a:t>Know how to identify phishing attempts</a:t>
            </a:r>
            <a:r>
              <a:rPr lang="en-US" sz="4800" dirty="0"/>
              <a:t> | Be wary of emails or calls that require "immediate action" or ask for personal information. Carefully inspect links to make sure they point to a reputable site before clicking and never respond to messages asking for your username and password. Report suspicious emails to abuse@fsu.edu.</a:t>
            </a:r>
          </a:p>
          <a:p>
            <a:pPr marL="514350" indent="-514350">
              <a:buFont typeface="+mj-lt"/>
              <a:buAutoNum type="arabicPeriod"/>
            </a:pPr>
            <a:r>
              <a:rPr lang="en-US" sz="4800" b="1" dirty="0"/>
              <a:t>Use 2FA</a:t>
            </a:r>
            <a:r>
              <a:rPr lang="en-US" sz="4800" dirty="0"/>
              <a:t> | FSU offers 2-factor authentication (2FA) for </a:t>
            </a:r>
            <a:r>
              <a:rPr lang="en-US" sz="4800" dirty="0" err="1"/>
              <a:t>myFSU</a:t>
            </a:r>
            <a:r>
              <a:rPr lang="en-US" sz="4800" dirty="0"/>
              <a:t> HR, employee email and other university applications. Consider adding this same protection to other sites or apps when available, such as your personal email or social media accounts. This extra layer of security requires you to verify your identity twice before accessing your account and can protect you from having your email hijacked or paycheck redirected.</a:t>
            </a:r>
          </a:p>
          <a:p>
            <a:pPr marL="514350" indent="-514350">
              <a:buFont typeface="+mj-lt"/>
              <a:buAutoNum type="arabicPeriod"/>
            </a:pPr>
            <a:r>
              <a:rPr lang="en-US" sz="4800" b="1" dirty="0"/>
              <a:t>Create strong passwords</a:t>
            </a:r>
            <a:r>
              <a:rPr lang="en-US" sz="4800" dirty="0"/>
              <a:t> | Make a lengthy password using a combination of uppercase and lowercase letters, numbers and special characters. Use different passwords for different sites and consider using a password manager, such as LastPass, to store your passwords. Also, never share your password with anyone.</a:t>
            </a:r>
          </a:p>
          <a:p>
            <a:pPr marL="514350" indent="-514350">
              <a:buFont typeface="+mj-lt"/>
              <a:buAutoNum type="arabicPeriod"/>
            </a:pPr>
            <a:r>
              <a:rPr lang="en-US" sz="4800" b="1" dirty="0"/>
              <a:t>Lock your devices</a:t>
            </a:r>
            <a:r>
              <a:rPr lang="en-US" sz="4800" dirty="0"/>
              <a:t> | Never leave your devices unattended. Password protect your phone or tablet and log off or lock your screen every time you step away from your computer.</a:t>
            </a:r>
          </a:p>
          <a:p>
            <a:endParaRPr lang="en-US" dirty="0"/>
          </a:p>
        </p:txBody>
      </p:sp>
      <p:sp>
        <p:nvSpPr>
          <p:cNvPr id="4" name="Footer Placeholder 3">
            <a:extLst>
              <a:ext uri="{FF2B5EF4-FFF2-40B4-BE49-F238E27FC236}">
                <a16:creationId xmlns:a16="http://schemas.microsoft.com/office/drawing/2014/main" id="{D4656E49-FEE8-4580-A235-CE54BEC81117}"/>
              </a:ext>
            </a:extLst>
          </p:cNvPr>
          <p:cNvSpPr>
            <a:spLocks noGrp="1"/>
          </p:cNvSpPr>
          <p:nvPr>
            <p:ph type="ftr" sz="quarter" idx="11"/>
          </p:nvPr>
        </p:nvSpPr>
        <p:spPr/>
        <p:txBody>
          <a:bodyPr/>
          <a:lstStyle/>
          <a:p>
            <a:r>
              <a:rPr lang="pt-BR"/>
              <a:t>Nader Qahoush, CISA,CISM,CGEIT,CRISC,CDPO</a:t>
            </a:r>
            <a:endParaRPr lang="en-US"/>
          </a:p>
        </p:txBody>
      </p:sp>
      <p:sp>
        <p:nvSpPr>
          <p:cNvPr id="5" name="Slide Number Placeholder 4">
            <a:extLst>
              <a:ext uri="{FF2B5EF4-FFF2-40B4-BE49-F238E27FC236}">
                <a16:creationId xmlns:a16="http://schemas.microsoft.com/office/drawing/2014/main" id="{C9501475-AFA3-4BF8-BB4E-4086B977E1BD}"/>
              </a:ext>
            </a:extLst>
          </p:cNvPr>
          <p:cNvSpPr>
            <a:spLocks noGrp="1"/>
          </p:cNvSpPr>
          <p:nvPr>
            <p:ph type="sldNum" sz="quarter" idx="12"/>
          </p:nvPr>
        </p:nvSpPr>
        <p:spPr/>
        <p:txBody>
          <a:bodyPr/>
          <a:lstStyle/>
          <a:p>
            <a:fld id="{6559DB1F-37F0-46FD-9C13-AABF168AD261}" type="slidenum">
              <a:rPr lang="ar-JO" smtClean="0"/>
              <a:pPr/>
              <a:t>42</a:t>
            </a:fld>
            <a:endParaRPr lang="en-US"/>
          </a:p>
        </p:txBody>
      </p:sp>
    </p:spTree>
    <p:custDataLst>
      <p:tags r:id="rId1"/>
    </p:custDataLst>
    <p:extLst>
      <p:ext uri="{BB962C8B-B14F-4D97-AF65-F5344CB8AC3E}">
        <p14:creationId xmlns:p14="http://schemas.microsoft.com/office/powerpoint/2010/main" val="1044618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718F-E971-4EB1-856D-034F2E0818A8}"/>
              </a:ext>
            </a:extLst>
          </p:cNvPr>
          <p:cNvSpPr>
            <a:spLocks noGrp="1"/>
          </p:cNvSpPr>
          <p:nvPr>
            <p:ph type="title"/>
          </p:nvPr>
        </p:nvSpPr>
        <p:spPr/>
        <p:txBody>
          <a:bodyPr>
            <a:normAutofit/>
          </a:bodyPr>
          <a:lstStyle/>
          <a:p>
            <a:r>
              <a:rPr lang="en-US" sz="3600" dirty="0"/>
              <a:t>Ten Security Tips To Mitigate Cyber Attack</a:t>
            </a:r>
          </a:p>
        </p:txBody>
      </p:sp>
      <p:sp>
        <p:nvSpPr>
          <p:cNvPr id="3" name="Content Placeholder 2">
            <a:extLst>
              <a:ext uri="{FF2B5EF4-FFF2-40B4-BE49-F238E27FC236}">
                <a16:creationId xmlns:a16="http://schemas.microsoft.com/office/drawing/2014/main" id="{149221DA-0904-4ED9-A2B1-1CF47CD9A53D}"/>
              </a:ext>
            </a:extLst>
          </p:cNvPr>
          <p:cNvSpPr>
            <a:spLocks noGrp="1"/>
          </p:cNvSpPr>
          <p:nvPr>
            <p:ph idx="1"/>
          </p:nvPr>
        </p:nvSpPr>
        <p:spPr/>
        <p:txBody>
          <a:bodyPr>
            <a:normAutofit fontScale="25000" lnSpcReduction="20000"/>
          </a:bodyPr>
          <a:lstStyle/>
          <a:p>
            <a:pPr marL="514350" indent="-514350">
              <a:buFont typeface="+mj-lt"/>
              <a:buAutoNum type="arabicPeriod" startAt="6"/>
            </a:pPr>
            <a:r>
              <a:rPr lang="en-US" sz="6200" b="1" dirty="0"/>
              <a:t>Keep apps and software up to date</a:t>
            </a:r>
            <a:r>
              <a:rPr lang="en-US" sz="6200" dirty="0"/>
              <a:t> | Talk with your IT support staff to make sure your work computer is programmed to automatically install updates. Do the same thing for your home computer and mobile devices, and regularly restart all devices to give them a chance to complete the update process.</a:t>
            </a:r>
          </a:p>
          <a:p>
            <a:pPr marL="514350" indent="-514350">
              <a:buFont typeface="+mj-lt"/>
              <a:buAutoNum type="arabicPeriod" startAt="6"/>
            </a:pPr>
            <a:r>
              <a:rPr lang="en-US" sz="6200" b="1" dirty="0"/>
              <a:t>Limit activities on public Wi-Fi</a:t>
            </a:r>
            <a:r>
              <a:rPr lang="en-US" sz="6200" dirty="0"/>
              <a:t> | On campus, always connect to the FSU Secure network. When traveling, either use your cellular network, </a:t>
            </a:r>
            <a:r>
              <a:rPr lang="en-US" sz="6200" dirty="0" err="1"/>
              <a:t>Eduroam</a:t>
            </a:r>
            <a:r>
              <a:rPr lang="en-US" sz="6200" dirty="0"/>
              <a:t> or a virtual private network (VPN) to get secure internet access. If you must use a public network, make sure it is reputable and refrain from accessing sensitive information, such as online banking.</a:t>
            </a:r>
          </a:p>
          <a:p>
            <a:pPr marL="514350" indent="-514350">
              <a:buFont typeface="+mj-lt"/>
              <a:buAutoNum type="arabicPeriod" startAt="6"/>
            </a:pPr>
            <a:r>
              <a:rPr lang="en-US" sz="6200" b="1" dirty="0"/>
              <a:t>Back up your computer</a:t>
            </a:r>
            <a:r>
              <a:rPr lang="en-US" sz="6200" dirty="0"/>
              <a:t> | Talk with the IT support staff in your unit and make sure there is a plan in place to back up your files and data regularly. Computers can utilize cloud storage or external hard drives to store copies of files. Either way, regular backup will protect you from losing all your work or research in the event of a ransomware attack.</a:t>
            </a:r>
          </a:p>
          <a:p>
            <a:pPr marL="514350" indent="-514350">
              <a:buFont typeface="+mj-lt"/>
              <a:buAutoNum type="arabicPeriod" startAt="6"/>
            </a:pPr>
            <a:r>
              <a:rPr lang="en-US" sz="6200" b="1" dirty="0"/>
              <a:t>Protect personal information</a:t>
            </a:r>
            <a:r>
              <a:rPr lang="en-US" sz="6200" dirty="0"/>
              <a:t> | Do not store personally identifiable information—such as employee Social Security numbers, credit card numbers or student email addresses—on your computer unless it’s in an encrypted file.</a:t>
            </a:r>
          </a:p>
          <a:p>
            <a:pPr marL="514350" indent="-514350">
              <a:buFont typeface="+mj-lt"/>
              <a:buAutoNum type="arabicPeriod" startAt="6"/>
            </a:pPr>
            <a:r>
              <a:rPr lang="en-US" sz="6200" b="1" dirty="0"/>
              <a:t>Attend training</a:t>
            </a:r>
            <a:r>
              <a:rPr lang="en-US" sz="6200" dirty="0"/>
              <a:t> </a:t>
            </a:r>
            <a:r>
              <a:rPr lang="en-US" dirty="0"/>
              <a:t>|</a:t>
            </a:r>
          </a:p>
          <a:p>
            <a:endParaRPr lang="en-US" dirty="0"/>
          </a:p>
        </p:txBody>
      </p:sp>
      <p:sp>
        <p:nvSpPr>
          <p:cNvPr id="4" name="Footer Placeholder 3">
            <a:extLst>
              <a:ext uri="{FF2B5EF4-FFF2-40B4-BE49-F238E27FC236}">
                <a16:creationId xmlns:a16="http://schemas.microsoft.com/office/drawing/2014/main" id="{FBA3F9EB-014C-4BCD-A284-C4185B636D72}"/>
              </a:ext>
            </a:extLst>
          </p:cNvPr>
          <p:cNvSpPr>
            <a:spLocks noGrp="1"/>
          </p:cNvSpPr>
          <p:nvPr>
            <p:ph type="ftr" sz="quarter" idx="11"/>
          </p:nvPr>
        </p:nvSpPr>
        <p:spPr/>
        <p:txBody>
          <a:bodyPr/>
          <a:lstStyle/>
          <a:p>
            <a:r>
              <a:rPr lang="pt-BR"/>
              <a:t>Nader Qahoush, CISA,CISM,CGEIT,CRISC,CDPO</a:t>
            </a:r>
            <a:endParaRPr lang="en-US"/>
          </a:p>
        </p:txBody>
      </p:sp>
      <p:sp>
        <p:nvSpPr>
          <p:cNvPr id="5" name="Slide Number Placeholder 4">
            <a:extLst>
              <a:ext uri="{FF2B5EF4-FFF2-40B4-BE49-F238E27FC236}">
                <a16:creationId xmlns:a16="http://schemas.microsoft.com/office/drawing/2014/main" id="{93542C22-A9BB-4C95-A092-66E8F4C18992}"/>
              </a:ext>
            </a:extLst>
          </p:cNvPr>
          <p:cNvSpPr>
            <a:spLocks noGrp="1"/>
          </p:cNvSpPr>
          <p:nvPr>
            <p:ph type="sldNum" sz="quarter" idx="12"/>
          </p:nvPr>
        </p:nvSpPr>
        <p:spPr/>
        <p:txBody>
          <a:bodyPr/>
          <a:lstStyle/>
          <a:p>
            <a:fld id="{6559DB1F-37F0-46FD-9C13-AABF168AD261}" type="slidenum">
              <a:rPr lang="ar-JO" smtClean="0"/>
              <a:pPr/>
              <a:t>43</a:t>
            </a:fld>
            <a:endParaRPr lang="en-US"/>
          </a:p>
        </p:txBody>
      </p:sp>
    </p:spTree>
    <p:custDataLst>
      <p:tags r:id="rId1"/>
    </p:custDataLst>
    <p:extLst>
      <p:ext uri="{BB962C8B-B14F-4D97-AF65-F5344CB8AC3E}">
        <p14:creationId xmlns:p14="http://schemas.microsoft.com/office/powerpoint/2010/main" val="4153124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229600" cy="1139825"/>
          </a:xfrm>
        </p:spPr>
        <p:txBody>
          <a:bodyPr/>
          <a:lstStyle/>
          <a:p>
            <a:pPr algn="ctr"/>
            <a:r>
              <a:rPr lang="ar-SA" dirty="0"/>
              <a:t>شكرا</a:t>
            </a:r>
            <a:endParaRPr lang="en-US" dirty="0"/>
          </a:p>
        </p:txBody>
      </p:sp>
      <p:sp>
        <p:nvSpPr>
          <p:cNvPr id="8" name="Footer Placeholder 7"/>
          <p:cNvSpPr>
            <a:spLocks noGrp="1"/>
          </p:cNvSpPr>
          <p:nvPr>
            <p:ph type="ftr" sz="quarter" idx="11"/>
          </p:nvPr>
        </p:nvSpPr>
        <p:spPr>
          <a:xfrm>
            <a:off x="2667000" y="6356350"/>
            <a:ext cx="3505200" cy="365125"/>
          </a:xfrm>
        </p:spPr>
        <p:txBody>
          <a:bodyPr/>
          <a:lstStyle/>
          <a:p>
            <a:r>
              <a:rPr lang="en-US" altLang="en-US" dirty="0"/>
              <a:t>Nader Qahoush, CISA,CISM,CGEIT,CRISC,CDPO</a:t>
            </a:r>
          </a:p>
        </p:txBody>
      </p:sp>
      <p:sp>
        <p:nvSpPr>
          <p:cNvPr id="7" name="Slide Number Placeholder 6"/>
          <p:cNvSpPr>
            <a:spLocks noGrp="1"/>
          </p:cNvSpPr>
          <p:nvPr>
            <p:ph type="sldNum" sz="quarter" idx="12"/>
          </p:nvPr>
        </p:nvSpPr>
        <p:spPr/>
        <p:txBody>
          <a:bodyPr/>
          <a:lstStyle/>
          <a:p>
            <a:fld id="{8B00B7C6-5628-4A4B-A2C8-F3EE61E3EAE6}" type="slidenum">
              <a:rPr lang="en-US" altLang="en-US" smtClean="0"/>
              <a:pPr/>
              <a:t>44</a:t>
            </a:fld>
            <a:endParaRPr lang="en-US"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t>“cybersecurity” and “information security”</a:t>
            </a:r>
          </a:p>
        </p:txBody>
      </p:sp>
      <p:sp>
        <p:nvSpPr>
          <p:cNvPr id="3" name="Content Placeholder 2"/>
          <p:cNvSpPr>
            <a:spLocks noGrp="1"/>
          </p:cNvSpPr>
          <p:nvPr>
            <p:ph idx="1"/>
          </p:nvPr>
        </p:nvSpPr>
        <p:spPr/>
        <p:txBody>
          <a:bodyPr>
            <a:normAutofit/>
          </a:bodyPr>
          <a:lstStyle/>
          <a:p>
            <a:r>
              <a:rPr lang="en-US" dirty="0"/>
              <a:t>The terms are often used </a:t>
            </a:r>
            <a:r>
              <a:rPr lang="en-US" b="1" dirty="0"/>
              <a:t>interchangeably</a:t>
            </a:r>
            <a:r>
              <a:rPr lang="en-US" dirty="0"/>
              <a:t>, but in reality </a:t>
            </a:r>
            <a:r>
              <a:rPr lang="en-US" dirty="0" err="1"/>
              <a:t>cybersecurity</a:t>
            </a:r>
            <a:r>
              <a:rPr lang="en-US" dirty="0"/>
              <a:t> is a </a:t>
            </a:r>
            <a:r>
              <a:rPr lang="en-US" b="1" dirty="0"/>
              <a:t>part</a:t>
            </a:r>
            <a:r>
              <a:rPr lang="en-US" dirty="0"/>
              <a:t> of information security.</a:t>
            </a:r>
          </a:p>
          <a:p>
            <a:r>
              <a:rPr lang="en-US" dirty="0"/>
              <a:t>Information security deals with </a:t>
            </a:r>
            <a:r>
              <a:rPr lang="en-US" b="1" dirty="0"/>
              <a:t>information</a:t>
            </a:r>
            <a:r>
              <a:rPr lang="en-US" dirty="0"/>
              <a:t>, regardless of its </a:t>
            </a:r>
            <a:r>
              <a:rPr lang="en-US" b="1" dirty="0"/>
              <a:t>format—it</a:t>
            </a:r>
            <a:r>
              <a:rPr lang="en-US" dirty="0"/>
              <a:t> encompasses paper documents, digital and intellectual property in people’s minds, and verbal or visual communications.</a:t>
            </a:r>
          </a:p>
          <a:p>
            <a:r>
              <a:rPr lang="en-US" dirty="0"/>
              <a:t>More specifically, </a:t>
            </a:r>
            <a:r>
              <a:rPr lang="en-US" b="1" dirty="0" err="1"/>
              <a:t>cybersecurity</a:t>
            </a:r>
            <a:r>
              <a:rPr lang="en-US" b="1" dirty="0"/>
              <a:t> can be defined </a:t>
            </a:r>
            <a:r>
              <a:rPr lang="en-US" dirty="0"/>
              <a:t>as “the protection of information assets by addressing threats to information processed, stored and transported by </a:t>
            </a:r>
            <a:r>
              <a:rPr lang="en-US" b="1" dirty="0"/>
              <a:t>internetworked</a:t>
            </a:r>
            <a:r>
              <a:rPr lang="en-US" dirty="0"/>
              <a:t> information systems.”</a:t>
            </a:r>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5</a:t>
            </a:fld>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Cyber Risk?</a:t>
            </a:r>
          </a:p>
        </p:txBody>
      </p:sp>
      <p:sp>
        <p:nvSpPr>
          <p:cNvPr id="3" name="Content Placeholder 2"/>
          <p:cNvSpPr>
            <a:spLocks noGrp="1"/>
          </p:cNvSpPr>
          <p:nvPr>
            <p:ph idx="1"/>
          </p:nvPr>
        </p:nvSpPr>
        <p:spPr>
          <a:xfrm>
            <a:off x="457200" y="1935480"/>
            <a:ext cx="8229600" cy="579120"/>
          </a:xfrm>
        </p:spPr>
        <p:txBody>
          <a:bodyPr>
            <a:normAutofit fontScale="62500" lnSpcReduction="20000"/>
          </a:bodyPr>
          <a:lstStyle/>
          <a:p>
            <a:r>
              <a:rPr lang="en-US" dirty="0"/>
              <a:t>There is no globally accepted definition of cyber risk. However, the following definitions from several different </a:t>
            </a:r>
            <a:r>
              <a:rPr lang="en-US" dirty="0" err="1"/>
              <a:t>organisations</a:t>
            </a:r>
            <a:r>
              <a:rPr lang="en-US" dirty="0"/>
              <a:t> provide an indication of how they regard cyber risk. </a:t>
            </a:r>
          </a:p>
          <a:p>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6</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685800" y="2743200"/>
            <a:ext cx="7781925" cy="2933700"/>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of Cyber Risk</a:t>
            </a:r>
          </a:p>
        </p:txBody>
      </p:sp>
      <p:sp>
        <p:nvSpPr>
          <p:cNvPr id="3" name="Content Placeholder 2"/>
          <p:cNvSpPr>
            <a:spLocks noGrp="1"/>
          </p:cNvSpPr>
          <p:nvPr>
            <p:ph idx="1"/>
          </p:nvPr>
        </p:nvSpPr>
        <p:spPr/>
        <p:txBody>
          <a:bodyPr>
            <a:normAutofit fontScale="85000" lnSpcReduction="10000"/>
          </a:bodyPr>
          <a:lstStyle/>
          <a:p>
            <a:r>
              <a:rPr lang="en-US" dirty="0"/>
              <a:t>An industry study by the Center for Strategic and International Studies and McAfee estimates that </a:t>
            </a:r>
            <a:r>
              <a:rPr lang="en-US" b="1" dirty="0"/>
              <a:t>cybercrimes cost </a:t>
            </a:r>
            <a:r>
              <a:rPr lang="en-US" dirty="0"/>
              <a:t>the global economy more than </a:t>
            </a:r>
            <a:r>
              <a:rPr lang="en-US" b="1" dirty="0"/>
              <a:t>USD 400 billion every year</a:t>
            </a:r>
            <a:r>
              <a:rPr lang="en-US" dirty="0"/>
              <a:t>, which is higher than Denmark’s Gross Domestic Product (GDP) in 2015.</a:t>
            </a:r>
          </a:p>
          <a:p>
            <a:r>
              <a:rPr lang="en-US" dirty="0"/>
              <a:t>The scale of cyber risk is massive. See some statistics below: Almost 60 million </a:t>
            </a:r>
            <a:r>
              <a:rPr lang="en-US" dirty="0" err="1"/>
              <a:t>cybersecurity</a:t>
            </a:r>
            <a:r>
              <a:rPr lang="en-US" dirty="0"/>
              <a:t> incidents were detected in 2016.</a:t>
            </a:r>
          </a:p>
          <a:p>
            <a:pPr lvl="1"/>
            <a:r>
              <a:rPr lang="en-US" dirty="0"/>
              <a:t>The global average cost of a </a:t>
            </a:r>
            <a:r>
              <a:rPr lang="en-US" b="1" dirty="0"/>
              <a:t>data breach </a:t>
            </a:r>
            <a:r>
              <a:rPr lang="en-US" dirty="0"/>
              <a:t>in 2015 was USD 4 million.</a:t>
            </a:r>
          </a:p>
          <a:p>
            <a:pPr lvl="1"/>
            <a:r>
              <a:rPr lang="en-US" b="1" dirty="0"/>
              <a:t>Five malware attacks </a:t>
            </a:r>
            <a:r>
              <a:rPr lang="en-US" dirty="0"/>
              <a:t>occur every second of every day, though not all are successful.</a:t>
            </a:r>
          </a:p>
          <a:p>
            <a:pPr lvl="1"/>
            <a:r>
              <a:rPr lang="en-US" dirty="0"/>
              <a:t>The average number of </a:t>
            </a:r>
            <a:r>
              <a:rPr lang="en-US" b="1" dirty="0"/>
              <a:t>records lost or stolen </a:t>
            </a:r>
            <a:r>
              <a:rPr lang="en-US" dirty="0"/>
              <a:t>per data breach ranges from 19,000 to 30,000.</a:t>
            </a:r>
            <a:br>
              <a:rPr lang="en-US" dirty="0"/>
            </a:br>
            <a:endParaRPr lang="en-US" dirty="0"/>
          </a:p>
          <a:p>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7</a:t>
            </a:fld>
            <a:endParaRPr 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dirty="0"/>
              <a:t>Ranking of Cyber Risk</a:t>
            </a:r>
          </a:p>
        </p:txBody>
      </p:sp>
      <p:sp>
        <p:nvSpPr>
          <p:cNvPr id="3" name="Content Placeholder 2"/>
          <p:cNvSpPr>
            <a:spLocks noGrp="1"/>
          </p:cNvSpPr>
          <p:nvPr>
            <p:ph idx="1"/>
          </p:nvPr>
        </p:nvSpPr>
        <p:spPr>
          <a:xfrm>
            <a:off x="457200" y="1600200"/>
            <a:ext cx="8229600" cy="1814342"/>
          </a:xfrm>
        </p:spPr>
        <p:txBody>
          <a:bodyPr>
            <a:normAutofit fontScale="92500" lnSpcReduction="10000"/>
          </a:bodyPr>
          <a:lstStyle/>
          <a:p>
            <a:r>
              <a:rPr lang="en-US" dirty="0"/>
              <a:t>Cyber risk is ranked as one of the most critical risks. The World Economic Forum in its </a:t>
            </a:r>
            <a:r>
              <a:rPr lang="en-US" dirty="0">
                <a:hlinkClick r:id="rId3" tooltip="2015 Global Risk Report"/>
              </a:rPr>
              <a:t>2015 Global Risk Report</a:t>
            </a:r>
            <a:r>
              <a:rPr lang="en-US" dirty="0"/>
              <a:t> identified technological risks as being among the top 10 risks facing the global economy.</a:t>
            </a:r>
          </a:p>
          <a:p>
            <a:r>
              <a:rPr lang="en-US" dirty="0"/>
              <a:t>WEF - 2022 Global Risk Report:</a:t>
            </a:r>
          </a:p>
          <a:p>
            <a:endParaRPr lang="en-US" dirty="0"/>
          </a:p>
          <a:p>
            <a:pPr>
              <a:buNone/>
            </a:pPr>
            <a:endParaRPr lang="en-US" dirty="0"/>
          </a:p>
        </p:txBody>
      </p:sp>
      <p:sp>
        <p:nvSpPr>
          <p:cNvPr id="4" name="Footer Placeholder 3"/>
          <p:cNvSpPr>
            <a:spLocks noGrp="1"/>
          </p:cNvSpPr>
          <p:nvPr>
            <p:ph type="ftr" sz="quarter" idx="11"/>
          </p:nvPr>
        </p:nvSpPr>
        <p:spPr/>
        <p:txBody>
          <a:bodyPr/>
          <a:lstStyle/>
          <a:p>
            <a:r>
              <a:rPr lang="pt-BR"/>
              <a:t>Nader Qahoush, CISA,CISM,CGEIT,CRISC,CDPO</a:t>
            </a:r>
            <a:endParaRPr lang="en-US"/>
          </a:p>
        </p:txBody>
      </p:sp>
      <p:sp>
        <p:nvSpPr>
          <p:cNvPr id="5" name="Slide Number Placeholder 4"/>
          <p:cNvSpPr>
            <a:spLocks noGrp="1"/>
          </p:cNvSpPr>
          <p:nvPr>
            <p:ph type="sldNum" sz="quarter" idx="12"/>
          </p:nvPr>
        </p:nvSpPr>
        <p:spPr/>
        <p:txBody>
          <a:bodyPr/>
          <a:lstStyle/>
          <a:p>
            <a:fld id="{6559DB1F-37F0-46FD-9C13-AABF168AD261}" type="slidenum">
              <a:rPr lang="ar-JO" smtClean="0"/>
              <a:pPr/>
              <a:t>8</a:t>
            </a:fld>
            <a:endParaRPr lang="en-US"/>
          </a:p>
        </p:txBody>
      </p:sp>
      <p:pic>
        <p:nvPicPr>
          <p:cNvPr id="6" name="Picture 5">
            <a:extLst>
              <a:ext uri="{FF2B5EF4-FFF2-40B4-BE49-F238E27FC236}">
                <a16:creationId xmlns:a16="http://schemas.microsoft.com/office/drawing/2014/main" id="{B17399F5-D5F0-4FD7-8FEC-7192C4361B68}"/>
              </a:ext>
            </a:extLst>
          </p:cNvPr>
          <p:cNvPicPr>
            <a:picLocks noChangeAspect="1"/>
          </p:cNvPicPr>
          <p:nvPr/>
        </p:nvPicPr>
        <p:blipFill>
          <a:blip r:embed="rId4"/>
          <a:stretch>
            <a:fillRect/>
          </a:stretch>
        </p:blipFill>
        <p:spPr>
          <a:xfrm>
            <a:off x="4876800" y="3417357"/>
            <a:ext cx="3810000" cy="3121556"/>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C98800-7EFC-4F00-8A07-0240FB22D40D}"/>
              </a:ext>
            </a:extLst>
          </p:cNvPr>
          <p:cNvSpPr>
            <a:spLocks noGrp="1"/>
          </p:cNvSpPr>
          <p:nvPr>
            <p:ph type="ftr" sz="quarter" idx="11"/>
          </p:nvPr>
        </p:nvSpPr>
        <p:spPr/>
        <p:txBody>
          <a:bodyPr/>
          <a:lstStyle/>
          <a:p>
            <a:r>
              <a:rPr lang="pt-BR"/>
              <a:t>Nader Qahoush, CISA,CISM,CGEIT,CRISC,CDPO</a:t>
            </a:r>
            <a:endParaRPr lang="en-US"/>
          </a:p>
        </p:txBody>
      </p:sp>
      <p:sp>
        <p:nvSpPr>
          <p:cNvPr id="3" name="Slide Number Placeholder 2">
            <a:extLst>
              <a:ext uri="{FF2B5EF4-FFF2-40B4-BE49-F238E27FC236}">
                <a16:creationId xmlns:a16="http://schemas.microsoft.com/office/drawing/2014/main" id="{E815EAAE-A08C-439A-8DDD-800380487261}"/>
              </a:ext>
            </a:extLst>
          </p:cNvPr>
          <p:cNvSpPr>
            <a:spLocks noGrp="1"/>
          </p:cNvSpPr>
          <p:nvPr>
            <p:ph type="sldNum" sz="quarter" idx="12"/>
          </p:nvPr>
        </p:nvSpPr>
        <p:spPr/>
        <p:txBody>
          <a:bodyPr/>
          <a:lstStyle/>
          <a:p>
            <a:fld id="{33887065-DBEB-42EC-8C47-D7DEA74741BC}" type="slidenum">
              <a:rPr lang="ar-JO" smtClean="0"/>
              <a:pPr/>
              <a:t>9</a:t>
            </a:fld>
            <a:endParaRPr lang="en-US"/>
          </a:p>
        </p:txBody>
      </p:sp>
      <p:pic>
        <p:nvPicPr>
          <p:cNvPr id="4" name="Picture 3">
            <a:extLst>
              <a:ext uri="{FF2B5EF4-FFF2-40B4-BE49-F238E27FC236}">
                <a16:creationId xmlns:a16="http://schemas.microsoft.com/office/drawing/2014/main" id="{5A5CD2C8-63C0-4018-A10F-B100096537AE}"/>
              </a:ext>
            </a:extLst>
          </p:cNvPr>
          <p:cNvPicPr>
            <a:picLocks noChangeAspect="1"/>
          </p:cNvPicPr>
          <p:nvPr/>
        </p:nvPicPr>
        <p:blipFill>
          <a:blip r:embed="rId3"/>
          <a:stretch>
            <a:fillRect/>
          </a:stretch>
        </p:blipFill>
        <p:spPr>
          <a:xfrm>
            <a:off x="762000" y="46077"/>
            <a:ext cx="7701974" cy="6310274"/>
          </a:xfrm>
          <a:prstGeom prst="rect">
            <a:avLst/>
          </a:prstGeom>
        </p:spPr>
      </p:pic>
    </p:spTree>
    <p:custDataLst>
      <p:tags r:id="rId1"/>
    </p:custDataLst>
    <p:extLst>
      <p:ext uri="{BB962C8B-B14F-4D97-AF65-F5344CB8AC3E}">
        <p14:creationId xmlns:p14="http://schemas.microsoft.com/office/powerpoint/2010/main" val="4222583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4"/>
  <p:tag name="ARTICULATE_DESIGN_ID_CONCOURSE" val="9vlDdzD9"/>
  <p:tag name="ARTICULATE_DESIGN_ID_FLOW" val="E8KUPJs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13705</TotalTime>
  <Words>3499</Words>
  <Application>Microsoft Office PowerPoint</Application>
  <PresentationFormat>On-screen Show (4:3)</PresentationFormat>
  <Paragraphs>251</Paragraphs>
  <Slides>44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Constantia</vt:lpstr>
      <vt:lpstr>Lucida Sans Unicode</vt:lpstr>
      <vt:lpstr>Verdana</vt:lpstr>
      <vt:lpstr>Wingdings 2</vt:lpstr>
      <vt:lpstr>Wingdings 3</vt:lpstr>
      <vt:lpstr>Concourse</vt:lpstr>
      <vt:lpstr>Flow</vt:lpstr>
      <vt:lpstr>Cybersecurity &amp; Cyber Resilience  Presentation for Risk Management Forum, Jordan, January 2022</vt:lpstr>
      <vt:lpstr>نادر قاحوش</vt:lpstr>
      <vt:lpstr>The Evolution of Cybersecurity</vt:lpstr>
      <vt:lpstr>Cybersecurity Triad</vt:lpstr>
      <vt:lpstr>“cybersecurity” and “information security”</vt:lpstr>
      <vt:lpstr>What Is Cyber Risk?</vt:lpstr>
      <vt:lpstr>Scale of Cyber Risk</vt:lpstr>
      <vt:lpstr>Ranking of Cyber Risk</vt:lpstr>
      <vt:lpstr>PowerPoint Presentation</vt:lpstr>
      <vt:lpstr>Types of Cybersecurity Incidents</vt:lpstr>
      <vt:lpstr>Data Breach</vt:lpstr>
      <vt:lpstr>DDoS – Bank</vt:lpstr>
      <vt:lpstr>Global Cyberattack: WannaCry</vt:lpstr>
      <vt:lpstr>Top Cybersecurity Attacks of 2021</vt:lpstr>
      <vt:lpstr>Top Cybersecurity Attacks of 2021</vt:lpstr>
      <vt:lpstr>Sources of Cyber Risk</vt:lpstr>
      <vt:lpstr>Potential Impact of Cyber Risk</vt:lpstr>
      <vt:lpstr>Available information technology, security process or systems</vt:lpstr>
      <vt:lpstr>C y b e r s e c u r i t y C o n c e p t s</vt:lpstr>
      <vt:lpstr>Risk</vt:lpstr>
      <vt:lpstr>Approaches to Cybersecurity</vt:lpstr>
      <vt:lpstr>Approaches to Cybersecurity</vt:lpstr>
      <vt:lpstr>Common Attack Types and Vectors</vt:lpstr>
      <vt:lpstr>Threat Agents</vt:lpstr>
      <vt:lpstr>Cyber Resilience</vt:lpstr>
      <vt:lpstr>Arrangements that should  consider include:</vt:lpstr>
      <vt:lpstr>Scope of Cyber Resilience Frameworks for FMIs </vt:lpstr>
      <vt:lpstr>The Role of a Board or Equivalent </vt:lpstr>
      <vt:lpstr>Role of Senior Management</vt:lpstr>
      <vt:lpstr>Template Risk Register Entry</vt:lpstr>
      <vt:lpstr>Template Risk Register Entry</vt:lpstr>
      <vt:lpstr>Template Risk Register Entry</vt:lpstr>
      <vt:lpstr>Template Risk Register Entry</vt:lpstr>
      <vt:lpstr>Template Risk Register Entry</vt:lpstr>
      <vt:lpstr>Role of Audit</vt:lpstr>
      <vt:lpstr>Incident Response Planning </vt:lpstr>
      <vt:lpstr>‘Resumption Within Two Hours’ </vt:lpstr>
      <vt:lpstr>Communication Planning </vt:lpstr>
      <vt:lpstr>Data Integrity Assessment and Design Considerations</vt:lpstr>
      <vt:lpstr>Testing the Cyber Resilience</vt:lpstr>
      <vt:lpstr>Learning and Evolving</vt:lpstr>
      <vt:lpstr>Ten Security Tips To Mitigate Cyber Attack</vt:lpstr>
      <vt:lpstr>Ten Security Tips To Mitigate Cyber Attack</vt:lpstr>
      <vt:lpstr>شكرا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CISA-2008</dc:title>
  <dc:creator>Nader Qahoush, CISA</dc:creator>
  <cp:lastModifiedBy>Issa</cp:lastModifiedBy>
  <cp:revision>2610</cp:revision>
  <dcterms:created xsi:type="dcterms:W3CDTF">2004-10-19T18:35:03Z</dcterms:created>
  <dcterms:modified xsi:type="dcterms:W3CDTF">2022-01-19T12:11:02Z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544CCA97-F189-49B1-B939-B49158E47366</vt:lpwstr>
  </property>
  <property fmtid="{D5CDD505-2E9C-101B-9397-08002B2CF9AE}" pid="3" name="ArticulatePath">
    <vt:lpwstr>Cybersecurity-Nader</vt:lpwstr>
  </property>
</Properties>
</file>